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8"/>
  </p:notesMasterIdLst>
  <p:handoutMasterIdLst>
    <p:handoutMasterId r:id="rId19"/>
  </p:handoutMasterIdLst>
  <p:sldIdLst>
    <p:sldId id="626" r:id="rId2"/>
    <p:sldId id="956" r:id="rId3"/>
    <p:sldId id="957" r:id="rId4"/>
    <p:sldId id="958" r:id="rId5"/>
    <p:sldId id="959" r:id="rId6"/>
    <p:sldId id="960" r:id="rId7"/>
    <p:sldId id="961" r:id="rId8"/>
    <p:sldId id="963" r:id="rId9"/>
    <p:sldId id="962" r:id="rId10"/>
    <p:sldId id="964" r:id="rId11"/>
    <p:sldId id="965" r:id="rId12"/>
    <p:sldId id="966" r:id="rId13"/>
    <p:sldId id="967" r:id="rId14"/>
    <p:sldId id="968" r:id="rId15"/>
    <p:sldId id="969" r:id="rId16"/>
    <p:sldId id="970" r:id="rId17"/>
  </p:sldIdLst>
  <p:sldSz cx="9906000" cy="6858000" type="A4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A0000"/>
    <a:srgbClr val="00863D"/>
    <a:srgbClr val="B00000"/>
    <a:srgbClr val="E6EA3A"/>
    <a:srgbClr val="D5F034"/>
    <a:srgbClr val="E8EC38"/>
    <a:srgbClr val="FF6600"/>
    <a:srgbClr val="00407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1360" y="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433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2640" y="-7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52DF5-6CED-4A63-AD9A-0E95173D0BDA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6CA0150-4526-4186-A4AE-4BDB8C38A1AE}">
      <dgm:prSet/>
      <dgm:spPr/>
      <dgm:t>
        <a:bodyPr/>
        <a:lstStyle/>
        <a:p>
          <a:r>
            <a:rPr lang="en-US" b="1"/>
            <a:t>Increase Capital </a:t>
          </a:r>
          <a:r>
            <a:rPr lang="en-US"/>
            <a:t>flows into investment that deliver development outcome</a:t>
          </a:r>
        </a:p>
      </dgm:t>
    </dgm:pt>
    <dgm:pt modelId="{E2ACE32E-2BCC-409E-AEE3-C6B4C6635AF3}" type="parTrans" cxnId="{E76249C5-3E0C-4548-BB46-87649B6F7324}">
      <dgm:prSet/>
      <dgm:spPr/>
      <dgm:t>
        <a:bodyPr/>
        <a:lstStyle/>
        <a:p>
          <a:endParaRPr lang="en-US"/>
        </a:p>
      </dgm:t>
    </dgm:pt>
    <dgm:pt modelId="{FC77D1DA-6B91-489C-8133-BE45EB697254}" type="sibTrans" cxnId="{E76249C5-3E0C-4548-BB46-87649B6F7324}">
      <dgm:prSet/>
      <dgm:spPr/>
      <dgm:t>
        <a:bodyPr/>
        <a:lstStyle/>
        <a:p>
          <a:endParaRPr lang="en-US"/>
        </a:p>
      </dgm:t>
    </dgm:pt>
    <dgm:pt modelId="{2109AAAA-E836-42B0-85AE-70C1FA15437A}">
      <dgm:prSet/>
      <dgm:spPr/>
      <dgm:t>
        <a:bodyPr/>
        <a:lstStyle/>
        <a:p>
          <a:r>
            <a:rPr lang="en-US" b="1"/>
            <a:t>Enhances impact </a:t>
          </a:r>
          <a:r>
            <a:rPr lang="en-US" b="0"/>
            <a:t>by augmenting available resource and increase skill, knowledge </a:t>
          </a:r>
          <a:endParaRPr lang="en-US"/>
        </a:p>
      </dgm:t>
    </dgm:pt>
    <dgm:pt modelId="{32AAEAA5-1B67-45E4-921B-57D1A2F131AE}" type="parTrans" cxnId="{E121EB39-DAD7-4161-A917-C65E3B1E2A45}">
      <dgm:prSet/>
      <dgm:spPr/>
      <dgm:t>
        <a:bodyPr/>
        <a:lstStyle/>
        <a:p>
          <a:endParaRPr lang="en-US"/>
        </a:p>
      </dgm:t>
    </dgm:pt>
    <dgm:pt modelId="{DE60C2EF-B841-4225-A463-EA331379E9F4}" type="sibTrans" cxnId="{E121EB39-DAD7-4161-A917-C65E3B1E2A45}">
      <dgm:prSet/>
      <dgm:spPr/>
      <dgm:t>
        <a:bodyPr/>
        <a:lstStyle/>
        <a:p>
          <a:endParaRPr lang="en-US"/>
        </a:p>
      </dgm:t>
    </dgm:pt>
    <dgm:pt modelId="{DCC4354F-D672-4367-853F-6E0ACC501994}">
      <dgm:prSet/>
      <dgm:spPr/>
      <dgm:t>
        <a:bodyPr/>
        <a:lstStyle/>
        <a:p>
          <a:r>
            <a:rPr lang="en-US"/>
            <a:t>Increases the risk adjusted </a:t>
          </a:r>
          <a:r>
            <a:rPr lang="en-US" b="1"/>
            <a:t>returns</a:t>
          </a:r>
          <a:r>
            <a:rPr lang="en-US"/>
            <a:t> for private investment</a:t>
          </a:r>
        </a:p>
      </dgm:t>
    </dgm:pt>
    <dgm:pt modelId="{A4677970-E8F4-4BA8-B4E6-915C683CCCE2}" type="parTrans" cxnId="{260EFEFF-66E1-4D85-8514-37208CEA1AF8}">
      <dgm:prSet/>
      <dgm:spPr/>
      <dgm:t>
        <a:bodyPr/>
        <a:lstStyle/>
        <a:p>
          <a:endParaRPr lang="en-US"/>
        </a:p>
      </dgm:t>
    </dgm:pt>
    <dgm:pt modelId="{5943D51D-D2FD-4CAA-B35E-67F6F1C746CB}" type="sibTrans" cxnId="{260EFEFF-66E1-4D85-8514-37208CEA1AF8}">
      <dgm:prSet/>
      <dgm:spPr/>
      <dgm:t>
        <a:bodyPr/>
        <a:lstStyle/>
        <a:p>
          <a:endParaRPr lang="en-US"/>
        </a:p>
      </dgm:t>
    </dgm:pt>
    <dgm:pt modelId="{BEBB403A-B746-4C81-B078-530DC70C95A2}" type="pres">
      <dgm:prSet presAssocID="{01352DF5-6CED-4A63-AD9A-0E95173D0BDA}" presName="linearFlow" presStyleCnt="0">
        <dgm:presLayoutVars>
          <dgm:dir/>
          <dgm:resizeHandles val="exact"/>
        </dgm:presLayoutVars>
      </dgm:prSet>
      <dgm:spPr/>
    </dgm:pt>
    <dgm:pt modelId="{3C17464D-3451-4F44-A98D-BE519BB9B945}" type="pres">
      <dgm:prSet presAssocID="{46CA0150-4526-4186-A4AE-4BDB8C38A1AE}" presName="composite" presStyleCnt="0"/>
      <dgm:spPr/>
    </dgm:pt>
    <dgm:pt modelId="{5A1AA1B6-5FD4-40C0-9DAA-AB940D44BD5D}" type="pres">
      <dgm:prSet presAssocID="{46CA0150-4526-4186-A4AE-4BDB8C38A1AE}" presName="imgShp" presStyleLbl="fgImgPlace1" presStyleIdx="0" presStyleCnt="3"/>
      <dgm:spPr/>
    </dgm:pt>
    <dgm:pt modelId="{7063C443-4632-46A6-9DA3-ADCFC6CD7CC6}" type="pres">
      <dgm:prSet presAssocID="{46CA0150-4526-4186-A4AE-4BDB8C38A1AE}" presName="txShp" presStyleLbl="node1" presStyleIdx="0" presStyleCnt="3">
        <dgm:presLayoutVars>
          <dgm:bulletEnabled val="1"/>
        </dgm:presLayoutVars>
      </dgm:prSet>
      <dgm:spPr/>
    </dgm:pt>
    <dgm:pt modelId="{3259725A-0803-49CF-B351-37463CA972F8}" type="pres">
      <dgm:prSet presAssocID="{FC77D1DA-6B91-489C-8133-BE45EB697254}" presName="spacing" presStyleCnt="0"/>
      <dgm:spPr/>
    </dgm:pt>
    <dgm:pt modelId="{3CA93EF6-634B-4353-86C3-69614F6AF498}" type="pres">
      <dgm:prSet presAssocID="{2109AAAA-E836-42B0-85AE-70C1FA15437A}" presName="composite" presStyleCnt="0"/>
      <dgm:spPr/>
    </dgm:pt>
    <dgm:pt modelId="{ABDA3FFD-AD99-481B-A05F-DA59240F5DC2}" type="pres">
      <dgm:prSet presAssocID="{2109AAAA-E836-42B0-85AE-70C1FA15437A}" presName="imgShp" presStyleLbl="fgImgPlace1" presStyleIdx="1" presStyleCnt="3"/>
      <dgm:spPr/>
    </dgm:pt>
    <dgm:pt modelId="{51A0A7A8-2981-4493-BD14-DB73030686D1}" type="pres">
      <dgm:prSet presAssocID="{2109AAAA-E836-42B0-85AE-70C1FA15437A}" presName="txShp" presStyleLbl="node1" presStyleIdx="1" presStyleCnt="3">
        <dgm:presLayoutVars>
          <dgm:bulletEnabled val="1"/>
        </dgm:presLayoutVars>
      </dgm:prSet>
      <dgm:spPr/>
    </dgm:pt>
    <dgm:pt modelId="{999BC8F1-5B91-40C8-849E-66C23FBCAF23}" type="pres">
      <dgm:prSet presAssocID="{DE60C2EF-B841-4225-A463-EA331379E9F4}" presName="spacing" presStyleCnt="0"/>
      <dgm:spPr/>
    </dgm:pt>
    <dgm:pt modelId="{B3CF5E83-7E90-4B71-AE05-35826F85E651}" type="pres">
      <dgm:prSet presAssocID="{DCC4354F-D672-4367-853F-6E0ACC501994}" presName="composite" presStyleCnt="0"/>
      <dgm:spPr/>
    </dgm:pt>
    <dgm:pt modelId="{DF9E0B76-436F-4774-8FBD-EAF1346488E6}" type="pres">
      <dgm:prSet presAssocID="{DCC4354F-D672-4367-853F-6E0ACC501994}" presName="imgShp" presStyleLbl="fgImgPlace1" presStyleIdx="2" presStyleCnt="3"/>
      <dgm:spPr/>
    </dgm:pt>
    <dgm:pt modelId="{DCDA2FAC-E156-40AD-9C01-6BAD87C58CD6}" type="pres">
      <dgm:prSet presAssocID="{DCC4354F-D672-4367-853F-6E0ACC501994}" presName="txShp" presStyleLbl="node1" presStyleIdx="2" presStyleCnt="3">
        <dgm:presLayoutVars>
          <dgm:bulletEnabled val="1"/>
        </dgm:presLayoutVars>
      </dgm:prSet>
      <dgm:spPr/>
    </dgm:pt>
  </dgm:ptLst>
  <dgm:cxnLst>
    <dgm:cxn modelId="{E121EB39-DAD7-4161-A917-C65E3B1E2A45}" srcId="{01352DF5-6CED-4A63-AD9A-0E95173D0BDA}" destId="{2109AAAA-E836-42B0-85AE-70C1FA15437A}" srcOrd="1" destOrd="0" parTransId="{32AAEAA5-1B67-45E4-921B-57D1A2F131AE}" sibTransId="{DE60C2EF-B841-4225-A463-EA331379E9F4}"/>
    <dgm:cxn modelId="{CA7FDC60-AE31-4A04-B165-3E30A9443213}" type="presOf" srcId="{46CA0150-4526-4186-A4AE-4BDB8C38A1AE}" destId="{7063C443-4632-46A6-9DA3-ADCFC6CD7CC6}" srcOrd="0" destOrd="0" presId="urn:microsoft.com/office/officeart/2005/8/layout/vList3"/>
    <dgm:cxn modelId="{77E80C65-6F80-4EFE-BFC6-7E41AC3B62F5}" type="presOf" srcId="{2109AAAA-E836-42B0-85AE-70C1FA15437A}" destId="{51A0A7A8-2981-4493-BD14-DB73030686D1}" srcOrd="0" destOrd="0" presId="urn:microsoft.com/office/officeart/2005/8/layout/vList3"/>
    <dgm:cxn modelId="{C2771471-E615-4600-95D1-2889D28B2AB1}" type="presOf" srcId="{01352DF5-6CED-4A63-AD9A-0E95173D0BDA}" destId="{BEBB403A-B746-4C81-B078-530DC70C95A2}" srcOrd="0" destOrd="0" presId="urn:microsoft.com/office/officeart/2005/8/layout/vList3"/>
    <dgm:cxn modelId="{407A8285-7596-4455-B394-9FEA17FAF2D3}" type="presOf" srcId="{DCC4354F-D672-4367-853F-6E0ACC501994}" destId="{DCDA2FAC-E156-40AD-9C01-6BAD87C58CD6}" srcOrd="0" destOrd="0" presId="urn:microsoft.com/office/officeart/2005/8/layout/vList3"/>
    <dgm:cxn modelId="{E76249C5-3E0C-4548-BB46-87649B6F7324}" srcId="{01352DF5-6CED-4A63-AD9A-0E95173D0BDA}" destId="{46CA0150-4526-4186-A4AE-4BDB8C38A1AE}" srcOrd="0" destOrd="0" parTransId="{E2ACE32E-2BCC-409E-AEE3-C6B4C6635AF3}" sibTransId="{FC77D1DA-6B91-489C-8133-BE45EB697254}"/>
    <dgm:cxn modelId="{260EFEFF-66E1-4D85-8514-37208CEA1AF8}" srcId="{01352DF5-6CED-4A63-AD9A-0E95173D0BDA}" destId="{DCC4354F-D672-4367-853F-6E0ACC501994}" srcOrd="2" destOrd="0" parTransId="{A4677970-E8F4-4BA8-B4E6-915C683CCCE2}" sibTransId="{5943D51D-D2FD-4CAA-B35E-67F6F1C746CB}"/>
    <dgm:cxn modelId="{43AAE643-08FA-4A3F-A755-EB169DF48A2B}" type="presParOf" srcId="{BEBB403A-B746-4C81-B078-530DC70C95A2}" destId="{3C17464D-3451-4F44-A98D-BE519BB9B945}" srcOrd="0" destOrd="0" presId="urn:microsoft.com/office/officeart/2005/8/layout/vList3"/>
    <dgm:cxn modelId="{77196ADD-FC26-4BD8-AF3C-BE44763EB4B4}" type="presParOf" srcId="{3C17464D-3451-4F44-A98D-BE519BB9B945}" destId="{5A1AA1B6-5FD4-40C0-9DAA-AB940D44BD5D}" srcOrd="0" destOrd="0" presId="urn:microsoft.com/office/officeart/2005/8/layout/vList3"/>
    <dgm:cxn modelId="{90118DDD-89CE-4211-A521-0BEEB61D8425}" type="presParOf" srcId="{3C17464D-3451-4F44-A98D-BE519BB9B945}" destId="{7063C443-4632-46A6-9DA3-ADCFC6CD7CC6}" srcOrd="1" destOrd="0" presId="urn:microsoft.com/office/officeart/2005/8/layout/vList3"/>
    <dgm:cxn modelId="{9337EA89-D9B7-4BB3-9723-134E927629BE}" type="presParOf" srcId="{BEBB403A-B746-4C81-B078-530DC70C95A2}" destId="{3259725A-0803-49CF-B351-37463CA972F8}" srcOrd="1" destOrd="0" presId="urn:microsoft.com/office/officeart/2005/8/layout/vList3"/>
    <dgm:cxn modelId="{16F0CBD0-91AD-432C-A51C-48E6BCE13489}" type="presParOf" srcId="{BEBB403A-B746-4C81-B078-530DC70C95A2}" destId="{3CA93EF6-634B-4353-86C3-69614F6AF498}" srcOrd="2" destOrd="0" presId="urn:microsoft.com/office/officeart/2005/8/layout/vList3"/>
    <dgm:cxn modelId="{158E8573-6857-4FDF-A0BE-2DC2A6F7EC58}" type="presParOf" srcId="{3CA93EF6-634B-4353-86C3-69614F6AF498}" destId="{ABDA3FFD-AD99-481B-A05F-DA59240F5DC2}" srcOrd="0" destOrd="0" presId="urn:microsoft.com/office/officeart/2005/8/layout/vList3"/>
    <dgm:cxn modelId="{12478A43-4345-4D0C-9144-02B880209DEF}" type="presParOf" srcId="{3CA93EF6-634B-4353-86C3-69614F6AF498}" destId="{51A0A7A8-2981-4493-BD14-DB73030686D1}" srcOrd="1" destOrd="0" presId="urn:microsoft.com/office/officeart/2005/8/layout/vList3"/>
    <dgm:cxn modelId="{F5E3759F-9CE3-498D-8CD5-163B1EC22CE2}" type="presParOf" srcId="{BEBB403A-B746-4C81-B078-530DC70C95A2}" destId="{999BC8F1-5B91-40C8-849E-66C23FBCAF23}" srcOrd="3" destOrd="0" presId="urn:microsoft.com/office/officeart/2005/8/layout/vList3"/>
    <dgm:cxn modelId="{5FAE42B7-D6B0-4DF4-BEC6-43F82D2A4D71}" type="presParOf" srcId="{BEBB403A-B746-4C81-B078-530DC70C95A2}" destId="{B3CF5E83-7E90-4B71-AE05-35826F85E651}" srcOrd="4" destOrd="0" presId="urn:microsoft.com/office/officeart/2005/8/layout/vList3"/>
    <dgm:cxn modelId="{099926E7-6204-45EE-8505-5F8D54C7656C}" type="presParOf" srcId="{B3CF5E83-7E90-4B71-AE05-35826F85E651}" destId="{DF9E0B76-436F-4774-8FBD-EAF1346488E6}" srcOrd="0" destOrd="0" presId="urn:microsoft.com/office/officeart/2005/8/layout/vList3"/>
    <dgm:cxn modelId="{451DD75F-026B-4A20-801E-A42C00682773}" type="presParOf" srcId="{B3CF5E83-7E90-4B71-AE05-35826F85E651}" destId="{DCDA2FAC-E156-40AD-9C01-6BAD87C58C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D1ED4-CEDC-41D4-9483-AD945EED0F26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8516CA0-6AA9-431B-AA27-8F33CF321A04}">
      <dgm:prSet custT="1"/>
      <dgm:spPr/>
      <dgm:t>
        <a:bodyPr/>
        <a:lstStyle/>
        <a:p>
          <a:r>
            <a:rPr lang="en-US" sz="1000" b="1"/>
            <a:t>RRVCP may consider adding two more components</a:t>
          </a:r>
          <a:endParaRPr lang="en-US" sz="1000"/>
        </a:p>
      </dgm:t>
    </dgm:pt>
    <dgm:pt modelId="{460A9FF1-65D0-4254-B25F-A4C507609B75}" type="parTrans" cxnId="{B568C21D-F598-46F3-9670-A503E8E3EAE2}">
      <dgm:prSet/>
      <dgm:spPr/>
      <dgm:t>
        <a:bodyPr/>
        <a:lstStyle/>
        <a:p>
          <a:endParaRPr lang="en-US" sz="3600"/>
        </a:p>
      </dgm:t>
    </dgm:pt>
    <dgm:pt modelId="{BD304978-F4C4-4B98-A4A0-60702706971A}" type="sibTrans" cxnId="{B568C21D-F598-46F3-9670-A503E8E3EAE2}">
      <dgm:prSet custT="1"/>
      <dgm:spPr/>
      <dgm:t>
        <a:bodyPr/>
        <a:lstStyle/>
        <a:p>
          <a:endParaRPr lang="en-US" sz="900"/>
        </a:p>
      </dgm:t>
    </dgm:pt>
    <dgm:pt modelId="{E3D4FCDB-85F0-475D-8276-C7F7B2E9F10A}">
      <dgm:prSet custT="1"/>
      <dgm:spPr/>
      <dgm:t>
        <a:bodyPr/>
        <a:lstStyle/>
        <a:p>
          <a:r>
            <a:rPr lang="en-US" sz="1000" b="1"/>
            <a:t>waste management/circular and Islamic Blended finance</a:t>
          </a:r>
          <a:endParaRPr lang="en-US" sz="1000"/>
        </a:p>
      </dgm:t>
    </dgm:pt>
    <dgm:pt modelId="{8F644516-1D82-4BCE-87AF-06386EFED8A3}" type="parTrans" cxnId="{879AEC41-AFC4-4737-A35C-67649250AD0C}">
      <dgm:prSet/>
      <dgm:spPr/>
      <dgm:t>
        <a:bodyPr/>
        <a:lstStyle/>
        <a:p>
          <a:endParaRPr lang="en-US" sz="3600"/>
        </a:p>
      </dgm:t>
    </dgm:pt>
    <dgm:pt modelId="{515F6F12-00A7-4569-976D-DBBDC1E16BF3}" type="sibTrans" cxnId="{879AEC41-AFC4-4737-A35C-67649250AD0C}">
      <dgm:prSet custT="1"/>
      <dgm:spPr/>
      <dgm:t>
        <a:bodyPr/>
        <a:lstStyle/>
        <a:p>
          <a:endParaRPr lang="en-US" sz="900"/>
        </a:p>
      </dgm:t>
    </dgm:pt>
    <dgm:pt modelId="{42921795-AE13-4BF6-9B39-351B51BD552E}">
      <dgm:prSet custT="1"/>
      <dgm:spPr/>
      <dgm:t>
        <a:bodyPr/>
        <a:lstStyle/>
        <a:p>
          <a:r>
            <a:rPr lang="en-US" sz="1000" b="1"/>
            <a:t>In order to advance the SDGs</a:t>
          </a:r>
          <a:endParaRPr lang="en-US" sz="1000"/>
        </a:p>
      </dgm:t>
    </dgm:pt>
    <dgm:pt modelId="{6A93EB5D-3F6F-49B9-8AEB-42F3C6DC95AC}" type="parTrans" cxnId="{7AFC0A8E-8CC3-4F25-8970-9F5B2CCECBCE}">
      <dgm:prSet/>
      <dgm:spPr/>
      <dgm:t>
        <a:bodyPr/>
        <a:lstStyle/>
        <a:p>
          <a:endParaRPr lang="en-US" sz="3600"/>
        </a:p>
      </dgm:t>
    </dgm:pt>
    <dgm:pt modelId="{0703CB52-9C6D-4A00-90FD-32614603F9EA}" type="sibTrans" cxnId="{7AFC0A8E-8CC3-4F25-8970-9F5B2CCECBCE}">
      <dgm:prSet custT="1"/>
      <dgm:spPr/>
      <dgm:t>
        <a:bodyPr/>
        <a:lstStyle/>
        <a:p>
          <a:endParaRPr lang="en-US" sz="900"/>
        </a:p>
      </dgm:t>
    </dgm:pt>
    <dgm:pt modelId="{CB329EF8-1BD2-4F60-A424-F4BF74C9A71D}">
      <dgm:prSet custT="1"/>
      <dgm:spPr/>
      <dgm:t>
        <a:bodyPr/>
        <a:lstStyle/>
        <a:p>
          <a:r>
            <a:rPr lang="en-US" sz="1000" b="1"/>
            <a:t>Ensure self-sustainability of RRVCP</a:t>
          </a:r>
          <a:endParaRPr lang="en-US" sz="1000"/>
        </a:p>
      </dgm:t>
    </dgm:pt>
    <dgm:pt modelId="{79F3B6D1-6380-4C6A-8D7D-55069F1EDD7F}" type="parTrans" cxnId="{BABC50C7-C13E-4820-8B04-3AF0C110B830}">
      <dgm:prSet/>
      <dgm:spPr/>
      <dgm:t>
        <a:bodyPr/>
        <a:lstStyle/>
        <a:p>
          <a:endParaRPr lang="en-US" sz="3600"/>
        </a:p>
      </dgm:t>
    </dgm:pt>
    <dgm:pt modelId="{E63CB1D8-C3B5-4C27-9B1F-B2C2775DC893}" type="sibTrans" cxnId="{BABC50C7-C13E-4820-8B04-3AF0C110B830}">
      <dgm:prSet custT="1"/>
      <dgm:spPr/>
      <dgm:t>
        <a:bodyPr/>
        <a:lstStyle/>
        <a:p>
          <a:endParaRPr lang="en-US" sz="900"/>
        </a:p>
      </dgm:t>
    </dgm:pt>
    <dgm:pt modelId="{1A3246B7-6835-4EE1-9C0E-F34E1CAAE821}">
      <dgm:prSet custT="1"/>
      <dgm:spPr/>
      <dgm:t>
        <a:bodyPr/>
        <a:lstStyle/>
        <a:p>
          <a:r>
            <a:rPr lang="en-US" sz="1000" b="1"/>
            <a:t>Create employment for The Gambian youths</a:t>
          </a:r>
          <a:endParaRPr lang="en-US" sz="1000"/>
        </a:p>
      </dgm:t>
    </dgm:pt>
    <dgm:pt modelId="{AE632223-88D7-482E-9CBE-240566EFEBAC}" type="parTrans" cxnId="{6E4137EE-547E-479C-A6F7-2B2D69C48EFF}">
      <dgm:prSet/>
      <dgm:spPr/>
      <dgm:t>
        <a:bodyPr/>
        <a:lstStyle/>
        <a:p>
          <a:endParaRPr lang="en-US" sz="3600"/>
        </a:p>
      </dgm:t>
    </dgm:pt>
    <dgm:pt modelId="{14F08A02-ADDE-4C28-8F88-825762DDF883}" type="sibTrans" cxnId="{6E4137EE-547E-479C-A6F7-2B2D69C48EFF}">
      <dgm:prSet custT="1"/>
      <dgm:spPr/>
      <dgm:t>
        <a:bodyPr/>
        <a:lstStyle/>
        <a:p>
          <a:endParaRPr lang="en-US" sz="900"/>
        </a:p>
      </dgm:t>
    </dgm:pt>
    <dgm:pt modelId="{8D5ED85E-9A01-4374-96F8-FD891994B8E7}">
      <dgm:prSet custT="1"/>
      <dgm:spPr/>
      <dgm:t>
        <a:bodyPr/>
        <a:lstStyle/>
        <a:p>
          <a:r>
            <a:rPr lang="en-US" sz="1000" b="1"/>
            <a:t>Most importantly, protect the environment</a:t>
          </a:r>
          <a:endParaRPr lang="en-US" sz="1000"/>
        </a:p>
      </dgm:t>
    </dgm:pt>
    <dgm:pt modelId="{51644DFF-94D1-4023-8EC3-575AD20E76F9}" type="parTrans" cxnId="{A4A9EB59-036B-4341-88F5-207FCFB04B56}">
      <dgm:prSet/>
      <dgm:spPr/>
      <dgm:t>
        <a:bodyPr/>
        <a:lstStyle/>
        <a:p>
          <a:endParaRPr lang="en-US" sz="3600"/>
        </a:p>
      </dgm:t>
    </dgm:pt>
    <dgm:pt modelId="{1049D4E0-B390-47DE-A33C-C052143E7D8F}" type="sibTrans" cxnId="{A4A9EB59-036B-4341-88F5-207FCFB04B56}">
      <dgm:prSet custT="1"/>
      <dgm:spPr/>
      <dgm:t>
        <a:bodyPr/>
        <a:lstStyle/>
        <a:p>
          <a:endParaRPr lang="en-US" sz="900"/>
        </a:p>
      </dgm:t>
    </dgm:pt>
    <dgm:pt modelId="{67240D96-6272-4981-9884-FBF00E919A6B}" type="pres">
      <dgm:prSet presAssocID="{33ED1ED4-CEDC-41D4-9483-AD945EED0F26}" presName="cycle" presStyleCnt="0">
        <dgm:presLayoutVars>
          <dgm:dir/>
          <dgm:resizeHandles val="exact"/>
        </dgm:presLayoutVars>
      </dgm:prSet>
      <dgm:spPr/>
    </dgm:pt>
    <dgm:pt modelId="{A3CFDBF4-FEB6-4003-894E-6C829FD853B8}" type="pres">
      <dgm:prSet presAssocID="{08516CA0-6AA9-431B-AA27-8F33CF321A04}" presName="node" presStyleLbl="node1" presStyleIdx="0" presStyleCnt="6">
        <dgm:presLayoutVars>
          <dgm:bulletEnabled val="1"/>
        </dgm:presLayoutVars>
      </dgm:prSet>
      <dgm:spPr/>
    </dgm:pt>
    <dgm:pt modelId="{078646AF-573F-4FCD-941F-33AFB9304B15}" type="pres">
      <dgm:prSet presAssocID="{BD304978-F4C4-4B98-A4A0-60702706971A}" presName="sibTrans" presStyleLbl="sibTrans2D1" presStyleIdx="0" presStyleCnt="6"/>
      <dgm:spPr/>
    </dgm:pt>
    <dgm:pt modelId="{4C494D9F-3C4E-4B56-8A7C-D11ABFF10B72}" type="pres">
      <dgm:prSet presAssocID="{BD304978-F4C4-4B98-A4A0-60702706971A}" presName="connectorText" presStyleLbl="sibTrans2D1" presStyleIdx="0" presStyleCnt="6"/>
      <dgm:spPr/>
    </dgm:pt>
    <dgm:pt modelId="{83291DB1-20CB-4ADD-9071-03F5B88C4950}" type="pres">
      <dgm:prSet presAssocID="{E3D4FCDB-85F0-475D-8276-C7F7B2E9F10A}" presName="node" presStyleLbl="node1" presStyleIdx="1" presStyleCnt="6">
        <dgm:presLayoutVars>
          <dgm:bulletEnabled val="1"/>
        </dgm:presLayoutVars>
      </dgm:prSet>
      <dgm:spPr/>
    </dgm:pt>
    <dgm:pt modelId="{11283B62-0F2A-43AC-91A6-91779D9B3862}" type="pres">
      <dgm:prSet presAssocID="{515F6F12-00A7-4569-976D-DBBDC1E16BF3}" presName="sibTrans" presStyleLbl="sibTrans2D1" presStyleIdx="1" presStyleCnt="6"/>
      <dgm:spPr/>
    </dgm:pt>
    <dgm:pt modelId="{207E8BC6-7293-4A95-BE5A-F44B157803D4}" type="pres">
      <dgm:prSet presAssocID="{515F6F12-00A7-4569-976D-DBBDC1E16BF3}" presName="connectorText" presStyleLbl="sibTrans2D1" presStyleIdx="1" presStyleCnt="6"/>
      <dgm:spPr/>
    </dgm:pt>
    <dgm:pt modelId="{CF88D8FD-31C8-4DF9-AEEA-8C6507DCC6FD}" type="pres">
      <dgm:prSet presAssocID="{42921795-AE13-4BF6-9B39-351B51BD552E}" presName="node" presStyleLbl="node1" presStyleIdx="2" presStyleCnt="6">
        <dgm:presLayoutVars>
          <dgm:bulletEnabled val="1"/>
        </dgm:presLayoutVars>
      </dgm:prSet>
      <dgm:spPr/>
    </dgm:pt>
    <dgm:pt modelId="{DA2A0ADA-03E9-4D8E-9FFC-A1989B2457B6}" type="pres">
      <dgm:prSet presAssocID="{0703CB52-9C6D-4A00-90FD-32614603F9EA}" presName="sibTrans" presStyleLbl="sibTrans2D1" presStyleIdx="2" presStyleCnt="6"/>
      <dgm:spPr/>
    </dgm:pt>
    <dgm:pt modelId="{BBB3E500-DA0D-447B-B95B-27893D7A4C84}" type="pres">
      <dgm:prSet presAssocID="{0703CB52-9C6D-4A00-90FD-32614603F9EA}" presName="connectorText" presStyleLbl="sibTrans2D1" presStyleIdx="2" presStyleCnt="6"/>
      <dgm:spPr/>
    </dgm:pt>
    <dgm:pt modelId="{C6C33D64-728E-43DB-92D8-3C07E916E5AD}" type="pres">
      <dgm:prSet presAssocID="{CB329EF8-1BD2-4F60-A424-F4BF74C9A71D}" presName="node" presStyleLbl="node1" presStyleIdx="3" presStyleCnt="6">
        <dgm:presLayoutVars>
          <dgm:bulletEnabled val="1"/>
        </dgm:presLayoutVars>
      </dgm:prSet>
      <dgm:spPr/>
    </dgm:pt>
    <dgm:pt modelId="{C2C1FBB8-5246-49A9-BA2B-F5B75A2B8199}" type="pres">
      <dgm:prSet presAssocID="{E63CB1D8-C3B5-4C27-9B1F-B2C2775DC893}" presName="sibTrans" presStyleLbl="sibTrans2D1" presStyleIdx="3" presStyleCnt="6"/>
      <dgm:spPr/>
    </dgm:pt>
    <dgm:pt modelId="{2EFAC449-99D0-454D-A148-79B3D06B11F3}" type="pres">
      <dgm:prSet presAssocID="{E63CB1D8-C3B5-4C27-9B1F-B2C2775DC893}" presName="connectorText" presStyleLbl="sibTrans2D1" presStyleIdx="3" presStyleCnt="6"/>
      <dgm:spPr/>
    </dgm:pt>
    <dgm:pt modelId="{DA01C7D3-187E-4DEB-BE62-1A7A4BA91046}" type="pres">
      <dgm:prSet presAssocID="{1A3246B7-6835-4EE1-9C0E-F34E1CAAE821}" presName="node" presStyleLbl="node1" presStyleIdx="4" presStyleCnt="6">
        <dgm:presLayoutVars>
          <dgm:bulletEnabled val="1"/>
        </dgm:presLayoutVars>
      </dgm:prSet>
      <dgm:spPr/>
    </dgm:pt>
    <dgm:pt modelId="{8C7AF06D-CB00-4379-BFE5-03FE601C4D1E}" type="pres">
      <dgm:prSet presAssocID="{14F08A02-ADDE-4C28-8F88-825762DDF883}" presName="sibTrans" presStyleLbl="sibTrans2D1" presStyleIdx="4" presStyleCnt="6"/>
      <dgm:spPr/>
    </dgm:pt>
    <dgm:pt modelId="{F713124F-F9BD-494F-B21C-D0D297AE42C8}" type="pres">
      <dgm:prSet presAssocID="{14F08A02-ADDE-4C28-8F88-825762DDF883}" presName="connectorText" presStyleLbl="sibTrans2D1" presStyleIdx="4" presStyleCnt="6"/>
      <dgm:spPr/>
    </dgm:pt>
    <dgm:pt modelId="{AC5DFD3B-A235-44D2-8EAF-9D3BFEA346C9}" type="pres">
      <dgm:prSet presAssocID="{8D5ED85E-9A01-4374-96F8-FD891994B8E7}" presName="node" presStyleLbl="node1" presStyleIdx="5" presStyleCnt="6">
        <dgm:presLayoutVars>
          <dgm:bulletEnabled val="1"/>
        </dgm:presLayoutVars>
      </dgm:prSet>
      <dgm:spPr/>
    </dgm:pt>
    <dgm:pt modelId="{3DAD4ACC-FC56-4D87-9ED1-41FA4089D81C}" type="pres">
      <dgm:prSet presAssocID="{1049D4E0-B390-47DE-A33C-C052143E7D8F}" presName="sibTrans" presStyleLbl="sibTrans2D1" presStyleIdx="5" presStyleCnt="6"/>
      <dgm:spPr/>
    </dgm:pt>
    <dgm:pt modelId="{700883A3-0B74-4633-9D81-8BD314C66860}" type="pres">
      <dgm:prSet presAssocID="{1049D4E0-B390-47DE-A33C-C052143E7D8F}" presName="connectorText" presStyleLbl="sibTrans2D1" presStyleIdx="5" presStyleCnt="6"/>
      <dgm:spPr/>
    </dgm:pt>
  </dgm:ptLst>
  <dgm:cxnLst>
    <dgm:cxn modelId="{FD7AF207-C614-42D9-8BDC-016E96732C91}" type="presOf" srcId="{42921795-AE13-4BF6-9B39-351B51BD552E}" destId="{CF88D8FD-31C8-4DF9-AEEA-8C6507DCC6FD}" srcOrd="0" destOrd="0" presId="urn:microsoft.com/office/officeart/2005/8/layout/cycle2"/>
    <dgm:cxn modelId="{CB96460A-A8F3-498D-8A28-CB31E4BF863B}" type="presOf" srcId="{14F08A02-ADDE-4C28-8F88-825762DDF883}" destId="{8C7AF06D-CB00-4379-BFE5-03FE601C4D1E}" srcOrd="0" destOrd="0" presId="urn:microsoft.com/office/officeart/2005/8/layout/cycle2"/>
    <dgm:cxn modelId="{BE111C0C-B1EA-4151-822A-7F52F343F0ED}" type="presOf" srcId="{33ED1ED4-CEDC-41D4-9483-AD945EED0F26}" destId="{67240D96-6272-4981-9884-FBF00E919A6B}" srcOrd="0" destOrd="0" presId="urn:microsoft.com/office/officeart/2005/8/layout/cycle2"/>
    <dgm:cxn modelId="{B568C21D-F598-46F3-9670-A503E8E3EAE2}" srcId="{33ED1ED4-CEDC-41D4-9483-AD945EED0F26}" destId="{08516CA0-6AA9-431B-AA27-8F33CF321A04}" srcOrd="0" destOrd="0" parTransId="{460A9FF1-65D0-4254-B25F-A4C507609B75}" sibTransId="{BD304978-F4C4-4B98-A4A0-60702706971A}"/>
    <dgm:cxn modelId="{9DD34F27-CD16-4061-A5D9-8A40971B5AAB}" type="presOf" srcId="{1049D4E0-B390-47DE-A33C-C052143E7D8F}" destId="{700883A3-0B74-4633-9D81-8BD314C66860}" srcOrd="1" destOrd="0" presId="urn:microsoft.com/office/officeart/2005/8/layout/cycle2"/>
    <dgm:cxn modelId="{C34E6D2A-15F9-4D37-960A-B995670D6681}" type="presOf" srcId="{8D5ED85E-9A01-4374-96F8-FD891994B8E7}" destId="{AC5DFD3B-A235-44D2-8EAF-9D3BFEA346C9}" srcOrd="0" destOrd="0" presId="urn:microsoft.com/office/officeart/2005/8/layout/cycle2"/>
    <dgm:cxn modelId="{2D097E5B-74E1-49C3-AB1E-C811BE0D8DED}" type="presOf" srcId="{E63CB1D8-C3B5-4C27-9B1F-B2C2775DC893}" destId="{C2C1FBB8-5246-49A9-BA2B-F5B75A2B8199}" srcOrd="0" destOrd="0" presId="urn:microsoft.com/office/officeart/2005/8/layout/cycle2"/>
    <dgm:cxn modelId="{D64BA05B-A7F7-490B-80CE-7F5B62064C14}" type="presOf" srcId="{1A3246B7-6835-4EE1-9C0E-F34E1CAAE821}" destId="{DA01C7D3-187E-4DEB-BE62-1A7A4BA91046}" srcOrd="0" destOrd="0" presId="urn:microsoft.com/office/officeart/2005/8/layout/cycle2"/>
    <dgm:cxn modelId="{E1CE2060-1198-498E-B4C8-AC68F1080368}" type="presOf" srcId="{E63CB1D8-C3B5-4C27-9B1F-B2C2775DC893}" destId="{2EFAC449-99D0-454D-A148-79B3D06B11F3}" srcOrd="1" destOrd="0" presId="urn:microsoft.com/office/officeart/2005/8/layout/cycle2"/>
    <dgm:cxn modelId="{879AEC41-AFC4-4737-A35C-67649250AD0C}" srcId="{33ED1ED4-CEDC-41D4-9483-AD945EED0F26}" destId="{E3D4FCDB-85F0-475D-8276-C7F7B2E9F10A}" srcOrd="1" destOrd="0" parTransId="{8F644516-1D82-4BCE-87AF-06386EFED8A3}" sibTransId="{515F6F12-00A7-4569-976D-DBBDC1E16BF3}"/>
    <dgm:cxn modelId="{37039F6D-1597-49C6-92A2-01AF3D8B2CC4}" type="presOf" srcId="{BD304978-F4C4-4B98-A4A0-60702706971A}" destId="{4C494D9F-3C4E-4B56-8A7C-D11ABFF10B72}" srcOrd="1" destOrd="0" presId="urn:microsoft.com/office/officeart/2005/8/layout/cycle2"/>
    <dgm:cxn modelId="{C7382C57-140B-49B4-A5FB-154B5E7655CA}" type="presOf" srcId="{0703CB52-9C6D-4A00-90FD-32614603F9EA}" destId="{BBB3E500-DA0D-447B-B95B-27893D7A4C84}" srcOrd="1" destOrd="0" presId="urn:microsoft.com/office/officeart/2005/8/layout/cycle2"/>
    <dgm:cxn modelId="{A4A9EB59-036B-4341-88F5-207FCFB04B56}" srcId="{33ED1ED4-CEDC-41D4-9483-AD945EED0F26}" destId="{8D5ED85E-9A01-4374-96F8-FD891994B8E7}" srcOrd="5" destOrd="0" parTransId="{51644DFF-94D1-4023-8EC3-575AD20E76F9}" sibTransId="{1049D4E0-B390-47DE-A33C-C052143E7D8F}"/>
    <dgm:cxn modelId="{8CACF17A-A833-4610-AF09-3C3238D9F9B1}" type="presOf" srcId="{0703CB52-9C6D-4A00-90FD-32614603F9EA}" destId="{DA2A0ADA-03E9-4D8E-9FFC-A1989B2457B6}" srcOrd="0" destOrd="0" presId="urn:microsoft.com/office/officeart/2005/8/layout/cycle2"/>
    <dgm:cxn modelId="{202C5388-3B14-486C-8027-60AEC1D9A438}" type="presOf" srcId="{515F6F12-00A7-4569-976D-DBBDC1E16BF3}" destId="{207E8BC6-7293-4A95-BE5A-F44B157803D4}" srcOrd="1" destOrd="0" presId="urn:microsoft.com/office/officeart/2005/8/layout/cycle2"/>
    <dgm:cxn modelId="{2BAD118D-59FE-4484-B298-852221D71F18}" type="presOf" srcId="{14F08A02-ADDE-4C28-8F88-825762DDF883}" destId="{F713124F-F9BD-494F-B21C-D0D297AE42C8}" srcOrd="1" destOrd="0" presId="urn:microsoft.com/office/officeart/2005/8/layout/cycle2"/>
    <dgm:cxn modelId="{7AFC0A8E-8CC3-4F25-8970-9F5B2CCECBCE}" srcId="{33ED1ED4-CEDC-41D4-9483-AD945EED0F26}" destId="{42921795-AE13-4BF6-9B39-351B51BD552E}" srcOrd="2" destOrd="0" parTransId="{6A93EB5D-3F6F-49B9-8AEB-42F3C6DC95AC}" sibTransId="{0703CB52-9C6D-4A00-90FD-32614603F9EA}"/>
    <dgm:cxn modelId="{9EFA3A92-F2CA-4DCE-A3A0-CA0B843997E0}" type="presOf" srcId="{08516CA0-6AA9-431B-AA27-8F33CF321A04}" destId="{A3CFDBF4-FEB6-4003-894E-6C829FD853B8}" srcOrd="0" destOrd="0" presId="urn:microsoft.com/office/officeart/2005/8/layout/cycle2"/>
    <dgm:cxn modelId="{D9311C93-645D-47FA-A362-DE53001D8AB9}" type="presOf" srcId="{E3D4FCDB-85F0-475D-8276-C7F7B2E9F10A}" destId="{83291DB1-20CB-4ADD-9071-03F5B88C4950}" srcOrd="0" destOrd="0" presId="urn:microsoft.com/office/officeart/2005/8/layout/cycle2"/>
    <dgm:cxn modelId="{BC22FBA9-8973-435C-A731-6BD55DCAF625}" type="presOf" srcId="{1049D4E0-B390-47DE-A33C-C052143E7D8F}" destId="{3DAD4ACC-FC56-4D87-9ED1-41FA4089D81C}" srcOrd="0" destOrd="0" presId="urn:microsoft.com/office/officeart/2005/8/layout/cycle2"/>
    <dgm:cxn modelId="{2F89F4B0-5130-4B2E-96D6-E4D9661B965C}" type="presOf" srcId="{CB329EF8-1BD2-4F60-A424-F4BF74C9A71D}" destId="{C6C33D64-728E-43DB-92D8-3C07E916E5AD}" srcOrd="0" destOrd="0" presId="urn:microsoft.com/office/officeart/2005/8/layout/cycle2"/>
    <dgm:cxn modelId="{BABC50C7-C13E-4820-8B04-3AF0C110B830}" srcId="{33ED1ED4-CEDC-41D4-9483-AD945EED0F26}" destId="{CB329EF8-1BD2-4F60-A424-F4BF74C9A71D}" srcOrd="3" destOrd="0" parTransId="{79F3B6D1-6380-4C6A-8D7D-55069F1EDD7F}" sibTransId="{E63CB1D8-C3B5-4C27-9B1F-B2C2775DC893}"/>
    <dgm:cxn modelId="{1AAF73E0-7439-4D6A-AFD4-F9CA59A79CB2}" type="presOf" srcId="{BD304978-F4C4-4B98-A4A0-60702706971A}" destId="{078646AF-573F-4FCD-941F-33AFB9304B15}" srcOrd="0" destOrd="0" presId="urn:microsoft.com/office/officeart/2005/8/layout/cycle2"/>
    <dgm:cxn modelId="{6E4137EE-547E-479C-A6F7-2B2D69C48EFF}" srcId="{33ED1ED4-CEDC-41D4-9483-AD945EED0F26}" destId="{1A3246B7-6835-4EE1-9C0E-F34E1CAAE821}" srcOrd="4" destOrd="0" parTransId="{AE632223-88D7-482E-9CBE-240566EFEBAC}" sibTransId="{14F08A02-ADDE-4C28-8F88-825762DDF883}"/>
    <dgm:cxn modelId="{CE256BF1-1050-4AD0-BF16-0539569D9CED}" type="presOf" srcId="{515F6F12-00A7-4569-976D-DBBDC1E16BF3}" destId="{11283B62-0F2A-43AC-91A6-91779D9B3862}" srcOrd="0" destOrd="0" presId="urn:microsoft.com/office/officeart/2005/8/layout/cycle2"/>
    <dgm:cxn modelId="{CD27989E-5A08-404C-9CF0-AF00CE270B1E}" type="presParOf" srcId="{67240D96-6272-4981-9884-FBF00E919A6B}" destId="{A3CFDBF4-FEB6-4003-894E-6C829FD853B8}" srcOrd="0" destOrd="0" presId="urn:microsoft.com/office/officeart/2005/8/layout/cycle2"/>
    <dgm:cxn modelId="{D154645F-E33F-4CB9-A7FA-4787C6BF627D}" type="presParOf" srcId="{67240D96-6272-4981-9884-FBF00E919A6B}" destId="{078646AF-573F-4FCD-941F-33AFB9304B15}" srcOrd="1" destOrd="0" presId="urn:microsoft.com/office/officeart/2005/8/layout/cycle2"/>
    <dgm:cxn modelId="{C73D110C-13EB-449A-AD05-75E42062F40D}" type="presParOf" srcId="{078646AF-573F-4FCD-941F-33AFB9304B15}" destId="{4C494D9F-3C4E-4B56-8A7C-D11ABFF10B72}" srcOrd="0" destOrd="0" presId="urn:microsoft.com/office/officeart/2005/8/layout/cycle2"/>
    <dgm:cxn modelId="{49FBFEC6-D59E-41E5-9541-0AC29C6801AA}" type="presParOf" srcId="{67240D96-6272-4981-9884-FBF00E919A6B}" destId="{83291DB1-20CB-4ADD-9071-03F5B88C4950}" srcOrd="2" destOrd="0" presId="urn:microsoft.com/office/officeart/2005/8/layout/cycle2"/>
    <dgm:cxn modelId="{8B161D09-59B4-44DF-9AA0-968520A29154}" type="presParOf" srcId="{67240D96-6272-4981-9884-FBF00E919A6B}" destId="{11283B62-0F2A-43AC-91A6-91779D9B3862}" srcOrd="3" destOrd="0" presId="urn:microsoft.com/office/officeart/2005/8/layout/cycle2"/>
    <dgm:cxn modelId="{D3CECE86-B165-4EFA-AB1C-93C2218BBA48}" type="presParOf" srcId="{11283B62-0F2A-43AC-91A6-91779D9B3862}" destId="{207E8BC6-7293-4A95-BE5A-F44B157803D4}" srcOrd="0" destOrd="0" presId="urn:microsoft.com/office/officeart/2005/8/layout/cycle2"/>
    <dgm:cxn modelId="{B42F0FD0-65FA-4ED7-B5AC-CEA112F07A3A}" type="presParOf" srcId="{67240D96-6272-4981-9884-FBF00E919A6B}" destId="{CF88D8FD-31C8-4DF9-AEEA-8C6507DCC6FD}" srcOrd="4" destOrd="0" presId="urn:microsoft.com/office/officeart/2005/8/layout/cycle2"/>
    <dgm:cxn modelId="{0FE0343C-4967-4086-949A-75CE20382BE5}" type="presParOf" srcId="{67240D96-6272-4981-9884-FBF00E919A6B}" destId="{DA2A0ADA-03E9-4D8E-9FFC-A1989B2457B6}" srcOrd="5" destOrd="0" presId="urn:microsoft.com/office/officeart/2005/8/layout/cycle2"/>
    <dgm:cxn modelId="{BC98766C-D23A-4D81-8159-370008AAB82D}" type="presParOf" srcId="{DA2A0ADA-03E9-4D8E-9FFC-A1989B2457B6}" destId="{BBB3E500-DA0D-447B-B95B-27893D7A4C84}" srcOrd="0" destOrd="0" presId="urn:microsoft.com/office/officeart/2005/8/layout/cycle2"/>
    <dgm:cxn modelId="{D115D3E6-8BB7-403A-B758-A087AAF0B54E}" type="presParOf" srcId="{67240D96-6272-4981-9884-FBF00E919A6B}" destId="{C6C33D64-728E-43DB-92D8-3C07E916E5AD}" srcOrd="6" destOrd="0" presId="urn:microsoft.com/office/officeart/2005/8/layout/cycle2"/>
    <dgm:cxn modelId="{99C9534E-DE33-4D4E-B76F-C2338FA425C7}" type="presParOf" srcId="{67240D96-6272-4981-9884-FBF00E919A6B}" destId="{C2C1FBB8-5246-49A9-BA2B-F5B75A2B8199}" srcOrd="7" destOrd="0" presId="urn:microsoft.com/office/officeart/2005/8/layout/cycle2"/>
    <dgm:cxn modelId="{72F87617-FC9D-421A-9BEF-29677D99C53E}" type="presParOf" srcId="{C2C1FBB8-5246-49A9-BA2B-F5B75A2B8199}" destId="{2EFAC449-99D0-454D-A148-79B3D06B11F3}" srcOrd="0" destOrd="0" presId="urn:microsoft.com/office/officeart/2005/8/layout/cycle2"/>
    <dgm:cxn modelId="{D0D02CA4-B23B-46B0-82E1-05372331179D}" type="presParOf" srcId="{67240D96-6272-4981-9884-FBF00E919A6B}" destId="{DA01C7D3-187E-4DEB-BE62-1A7A4BA91046}" srcOrd="8" destOrd="0" presId="urn:microsoft.com/office/officeart/2005/8/layout/cycle2"/>
    <dgm:cxn modelId="{A23E9A8B-B921-482B-9581-B72400E66325}" type="presParOf" srcId="{67240D96-6272-4981-9884-FBF00E919A6B}" destId="{8C7AF06D-CB00-4379-BFE5-03FE601C4D1E}" srcOrd="9" destOrd="0" presId="urn:microsoft.com/office/officeart/2005/8/layout/cycle2"/>
    <dgm:cxn modelId="{F91E8372-CD21-4B1C-B6BF-29D068FA32CE}" type="presParOf" srcId="{8C7AF06D-CB00-4379-BFE5-03FE601C4D1E}" destId="{F713124F-F9BD-494F-B21C-D0D297AE42C8}" srcOrd="0" destOrd="0" presId="urn:microsoft.com/office/officeart/2005/8/layout/cycle2"/>
    <dgm:cxn modelId="{348EF87D-79FE-4839-A672-435FE34BAF1D}" type="presParOf" srcId="{67240D96-6272-4981-9884-FBF00E919A6B}" destId="{AC5DFD3B-A235-44D2-8EAF-9D3BFEA346C9}" srcOrd="10" destOrd="0" presId="urn:microsoft.com/office/officeart/2005/8/layout/cycle2"/>
    <dgm:cxn modelId="{811EC4CC-EE56-4D6D-B036-73F9B02227CD}" type="presParOf" srcId="{67240D96-6272-4981-9884-FBF00E919A6B}" destId="{3DAD4ACC-FC56-4D87-9ED1-41FA4089D81C}" srcOrd="11" destOrd="0" presId="urn:microsoft.com/office/officeart/2005/8/layout/cycle2"/>
    <dgm:cxn modelId="{594ED44E-1C10-44C7-A6C6-C2E3E37A5AEB}" type="presParOf" srcId="{3DAD4ACC-FC56-4D87-9ED1-41FA4089D81C}" destId="{700883A3-0B74-4633-9D81-8BD314C668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3C443-4632-46A6-9DA3-ADCFC6CD7CC6}">
      <dsp:nvSpPr>
        <dsp:cNvPr id="0" name=""/>
        <dsp:cNvSpPr/>
      </dsp:nvSpPr>
      <dsp:spPr>
        <a:xfrm rot="10800000">
          <a:off x="1128585" y="2834"/>
          <a:ext cx="3293745" cy="11958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32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Increase Capital </a:t>
          </a:r>
          <a:r>
            <a:rPr lang="en-US" sz="1600" kern="1200"/>
            <a:t>flows into investment that deliver development outcome</a:t>
          </a:r>
        </a:p>
      </dsp:txBody>
      <dsp:txXfrm rot="10800000">
        <a:off x="1427542" y="2834"/>
        <a:ext cx="2994788" cy="1195830"/>
      </dsp:txXfrm>
    </dsp:sp>
    <dsp:sp modelId="{5A1AA1B6-5FD4-40C0-9DAA-AB940D44BD5D}">
      <dsp:nvSpPr>
        <dsp:cNvPr id="0" name=""/>
        <dsp:cNvSpPr/>
      </dsp:nvSpPr>
      <dsp:spPr>
        <a:xfrm>
          <a:off x="530669" y="2834"/>
          <a:ext cx="1195830" cy="119583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0A7A8-2981-4493-BD14-DB73030686D1}">
      <dsp:nvSpPr>
        <dsp:cNvPr id="0" name=""/>
        <dsp:cNvSpPr/>
      </dsp:nvSpPr>
      <dsp:spPr>
        <a:xfrm rot="10800000">
          <a:off x="1128585" y="1555628"/>
          <a:ext cx="3293745" cy="11958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32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Enhances impact </a:t>
          </a:r>
          <a:r>
            <a:rPr lang="en-US" sz="1600" b="0" kern="1200"/>
            <a:t>by augmenting available resource and increase skill, knowledge </a:t>
          </a:r>
          <a:endParaRPr lang="en-US" sz="1600" kern="1200"/>
        </a:p>
      </dsp:txBody>
      <dsp:txXfrm rot="10800000">
        <a:off x="1427542" y="1555628"/>
        <a:ext cx="2994788" cy="1195830"/>
      </dsp:txXfrm>
    </dsp:sp>
    <dsp:sp modelId="{ABDA3FFD-AD99-481B-A05F-DA59240F5DC2}">
      <dsp:nvSpPr>
        <dsp:cNvPr id="0" name=""/>
        <dsp:cNvSpPr/>
      </dsp:nvSpPr>
      <dsp:spPr>
        <a:xfrm>
          <a:off x="530669" y="1555628"/>
          <a:ext cx="1195830" cy="119583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A2FAC-E156-40AD-9C01-6BAD87C58CD6}">
      <dsp:nvSpPr>
        <dsp:cNvPr id="0" name=""/>
        <dsp:cNvSpPr/>
      </dsp:nvSpPr>
      <dsp:spPr>
        <a:xfrm rot="10800000">
          <a:off x="1128585" y="3108423"/>
          <a:ext cx="3293745" cy="11958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32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Increases the risk adjusted </a:t>
          </a:r>
          <a:r>
            <a:rPr lang="en-US" sz="1600" b="1" kern="1200"/>
            <a:t>returns</a:t>
          </a:r>
          <a:r>
            <a:rPr lang="en-US" sz="1600" kern="1200"/>
            <a:t> for private investment</a:t>
          </a:r>
        </a:p>
      </dsp:txBody>
      <dsp:txXfrm rot="10800000">
        <a:off x="1427542" y="3108423"/>
        <a:ext cx="2994788" cy="1195830"/>
      </dsp:txXfrm>
    </dsp:sp>
    <dsp:sp modelId="{DF9E0B76-436F-4774-8FBD-EAF1346488E6}">
      <dsp:nvSpPr>
        <dsp:cNvPr id="0" name=""/>
        <dsp:cNvSpPr/>
      </dsp:nvSpPr>
      <dsp:spPr>
        <a:xfrm>
          <a:off x="530669" y="3108423"/>
          <a:ext cx="1195830" cy="119583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DBF4-FEB6-4003-894E-6C829FD853B8}">
      <dsp:nvSpPr>
        <dsp:cNvPr id="0" name=""/>
        <dsp:cNvSpPr/>
      </dsp:nvSpPr>
      <dsp:spPr>
        <a:xfrm>
          <a:off x="3838822" y="38"/>
          <a:ext cx="1400771" cy="14007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RRVCP may consider adding two more components</a:t>
          </a:r>
          <a:endParaRPr lang="en-US" sz="1000" kern="1200"/>
        </a:p>
      </dsp:txBody>
      <dsp:txXfrm>
        <a:off x="4043960" y="205176"/>
        <a:ext cx="990495" cy="990495"/>
      </dsp:txXfrm>
    </dsp:sp>
    <dsp:sp modelId="{078646AF-573F-4FCD-941F-33AFB9304B15}">
      <dsp:nvSpPr>
        <dsp:cNvPr id="0" name=""/>
        <dsp:cNvSpPr/>
      </dsp:nvSpPr>
      <dsp:spPr>
        <a:xfrm rot="1800000">
          <a:off x="5254846" y="984879"/>
          <a:ext cx="372951" cy="47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262341" y="1051460"/>
        <a:ext cx="261066" cy="283656"/>
      </dsp:txXfrm>
    </dsp:sp>
    <dsp:sp modelId="{83291DB1-20CB-4ADD-9071-03F5B88C4950}">
      <dsp:nvSpPr>
        <dsp:cNvPr id="0" name=""/>
        <dsp:cNvSpPr/>
      </dsp:nvSpPr>
      <dsp:spPr>
        <a:xfrm>
          <a:off x="5661332" y="1052265"/>
          <a:ext cx="1400771" cy="14007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waste management/circular and Islamic Blended finance</a:t>
          </a:r>
          <a:endParaRPr lang="en-US" sz="1000" kern="1200"/>
        </a:p>
      </dsp:txBody>
      <dsp:txXfrm>
        <a:off x="5866470" y="1257403"/>
        <a:ext cx="990495" cy="990495"/>
      </dsp:txXfrm>
    </dsp:sp>
    <dsp:sp modelId="{11283B62-0F2A-43AC-91A6-91779D9B3862}">
      <dsp:nvSpPr>
        <dsp:cNvPr id="0" name=""/>
        <dsp:cNvSpPr/>
      </dsp:nvSpPr>
      <dsp:spPr>
        <a:xfrm rot="5400000">
          <a:off x="6175242" y="2557942"/>
          <a:ext cx="372951" cy="47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231185" y="2596552"/>
        <a:ext cx="261066" cy="283656"/>
      </dsp:txXfrm>
    </dsp:sp>
    <dsp:sp modelId="{CF88D8FD-31C8-4DF9-AEEA-8C6507DCC6FD}">
      <dsp:nvSpPr>
        <dsp:cNvPr id="0" name=""/>
        <dsp:cNvSpPr/>
      </dsp:nvSpPr>
      <dsp:spPr>
        <a:xfrm>
          <a:off x="5661332" y="3156718"/>
          <a:ext cx="1400771" cy="14007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In order to advance the SDGs</a:t>
          </a:r>
          <a:endParaRPr lang="en-US" sz="1000" kern="1200"/>
        </a:p>
      </dsp:txBody>
      <dsp:txXfrm>
        <a:off x="5866470" y="3361856"/>
        <a:ext cx="990495" cy="990495"/>
      </dsp:txXfrm>
    </dsp:sp>
    <dsp:sp modelId="{DA2A0ADA-03E9-4D8E-9FFC-A1989B2457B6}">
      <dsp:nvSpPr>
        <dsp:cNvPr id="0" name=""/>
        <dsp:cNvSpPr/>
      </dsp:nvSpPr>
      <dsp:spPr>
        <a:xfrm rot="9000000">
          <a:off x="5273128" y="4141559"/>
          <a:ext cx="372951" cy="47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377518" y="4208140"/>
        <a:ext cx="261066" cy="283656"/>
      </dsp:txXfrm>
    </dsp:sp>
    <dsp:sp modelId="{C6C33D64-728E-43DB-92D8-3C07E916E5AD}">
      <dsp:nvSpPr>
        <dsp:cNvPr id="0" name=""/>
        <dsp:cNvSpPr/>
      </dsp:nvSpPr>
      <dsp:spPr>
        <a:xfrm>
          <a:off x="3838822" y="4208945"/>
          <a:ext cx="1400771" cy="14007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Ensure self-sustainability of RRVCP</a:t>
          </a:r>
          <a:endParaRPr lang="en-US" sz="1000" kern="1200"/>
        </a:p>
      </dsp:txBody>
      <dsp:txXfrm>
        <a:off x="4043960" y="4414083"/>
        <a:ext cx="990495" cy="990495"/>
      </dsp:txXfrm>
    </dsp:sp>
    <dsp:sp modelId="{C2C1FBB8-5246-49A9-BA2B-F5B75A2B8199}">
      <dsp:nvSpPr>
        <dsp:cNvPr id="0" name=""/>
        <dsp:cNvSpPr/>
      </dsp:nvSpPr>
      <dsp:spPr>
        <a:xfrm rot="12600000">
          <a:off x="3450618" y="4152114"/>
          <a:ext cx="372951" cy="47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555008" y="4274637"/>
        <a:ext cx="261066" cy="283656"/>
      </dsp:txXfrm>
    </dsp:sp>
    <dsp:sp modelId="{DA01C7D3-187E-4DEB-BE62-1A7A4BA91046}">
      <dsp:nvSpPr>
        <dsp:cNvPr id="0" name=""/>
        <dsp:cNvSpPr/>
      </dsp:nvSpPr>
      <dsp:spPr>
        <a:xfrm>
          <a:off x="2016312" y="3156718"/>
          <a:ext cx="1400771" cy="14007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Create employment for The Gambian youths</a:t>
          </a:r>
          <a:endParaRPr lang="en-US" sz="1000" kern="1200"/>
        </a:p>
      </dsp:txBody>
      <dsp:txXfrm>
        <a:off x="2221450" y="3361856"/>
        <a:ext cx="990495" cy="990495"/>
      </dsp:txXfrm>
    </dsp:sp>
    <dsp:sp modelId="{8C7AF06D-CB00-4379-BFE5-03FE601C4D1E}">
      <dsp:nvSpPr>
        <dsp:cNvPr id="0" name=""/>
        <dsp:cNvSpPr/>
      </dsp:nvSpPr>
      <dsp:spPr>
        <a:xfrm rot="16200000">
          <a:off x="2530222" y="2579052"/>
          <a:ext cx="372951" cy="47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86165" y="2729547"/>
        <a:ext cx="261066" cy="283656"/>
      </dsp:txXfrm>
    </dsp:sp>
    <dsp:sp modelId="{AC5DFD3B-A235-44D2-8EAF-9D3BFEA346C9}">
      <dsp:nvSpPr>
        <dsp:cNvPr id="0" name=""/>
        <dsp:cNvSpPr/>
      </dsp:nvSpPr>
      <dsp:spPr>
        <a:xfrm>
          <a:off x="2016312" y="1052265"/>
          <a:ext cx="1400771" cy="14007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Most importantly, protect the environment</a:t>
          </a:r>
          <a:endParaRPr lang="en-US" sz="1000" kern="1200"/>
        </a:p>
      </dsp:txBody>
      <dsp:txXfrm>
        <a:off x="2221450" y="1257403"/>
        <a:ext cx="990495" cy="990495"/>
      </dsp:txXfrm>
    </dsp:sp>
    <dsp:sp modelId="{3DAD4ACC-FC56-4D87-9ED1-41FA4089D81C}">
      <dsp:nvSpPr>
        <dsp:cNvPr id="0" name=""/>
        <dsp:cNvSpPr/>
      </dsp:nvSpPr>
      <dsp:spPr>
        <a:xfrm rot="19800000">
          <a:off x="3432336" y="995434"/>
          <a:ext cx="372951" cy="47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39831" y="1117957"/>
        <a:ext cx="261066" cy="28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992" y="1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113DF71D-3496-4D4F-B7C6-CB4C36024F11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482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992" y="9443482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9D1AD51C-1B4A-43CE-AE03-2F187FFBFA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28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850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8" y="0"/>
            <a:ext cx="2951850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05963FDA-D1D6-430F-A1A9-5AA2DE7E83EB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1244600"/>
            <a:ext cx="484346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5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850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8" y="9443662"/>
            <a:ext cx="2951850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4172A6C4-3871-446A-A002-27C5AA3700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47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/>
              <a:cs typeface="ヒラギノ角ゴ Pro W3"/>
            </a:endParaRPr>
          </a:p>
          <a:p>
            <a:pPr eaLnBrk="1" hangingPunct="1"/>
            <a:endParaRPr lang="en-CA" altLang="en-US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4213" indent="-286236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943" indent="-22898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2920" indent="-22898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0898" indent="-228989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8875" indent="-2289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6852" indent="-2289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4829" indent="-2289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92807" indent="-2289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9710A18-FA1F-4B44-ADCF-C702295C0A6C}" type="slidenum">
              <a:rPr lang="en-CA" altLang="en-US" sz="1200">
                <a:ea typeface="ヒラギノ角ゴ Pro W3"/>
                <a:cs typeface="ヒラギノ角ゴ Pro W3"/>
              </a:rPr>
              <a:pPr/>
              <a:t>1</a:t>
            </a:fld>
            <a:endParaRPr lang="en-CA" altLang="en-US" sz="12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6750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80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22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306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3637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57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826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36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38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68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62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664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54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73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039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1102"/>
              </a:lnSpc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52" indent="-283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622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870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4121" indent="-227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369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61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867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1114" indent="-2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314270-9B21-471D-8353-B4197552F6F1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29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-68791" y="6553200"/>
            <a:ext cx="724233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 b="0" cap="none" spc="0">
                <a:ln w="18415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340A41-0926-4630-9B8F-86E702208A54}" type="slidenum">
              <a:rPr lang="en-US" altLang="en-US" smtClean="0">
                <a:ln w="18415" cmpd="sng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altLang="en-US" dirty="0">
              <a:ln w="18415" cmpd="sng">
                <a:solidFill>
                  <a:srgbClr val="000000">
                    <a:lumMod val="85000"/>
                    <a:lumOff val="150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" name="Picture 4" descr="C:\Users\yo003110\Documents\IADI\Admin\CMS\IADI Logo without nam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27" y="207971"/>
            <a:ext cx="632957" cy="5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12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yo003110\Documents\IADI\Admin\CMS\IADI Logo without nam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27" y="207971"/>
            <a:ext cx="632957" cy="5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89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24BD-F7DF-433B-B10B-1A6999C6F2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yo003110\Documents\IADI\Admin\CMS\IADI Logo without nam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27" y="207971"/>
            <a:ext cx="632957" cy="5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ADI-PPT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/>
          <a:stretch>
            <a:fillRect/>
          </a:stretch>
        </p:blipFill>
        <p:spPr bwMode="auto">
          <a:xfrm>
            <a:off x="0" y="0"/>
            <a:ext cx="82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IADI-PPT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00"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609600"/>
            <a:ext cx="8007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900" y="1981200"/>
            <a:ext cx="7677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-68791" y="6553200"/>
            <a:ext cx="724233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 b="0" cap="none" spc="0">
                <a:ln w="18415" cmpd="sng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340A41-0926-4630-9B8F-86E702208A54}" type="slidenum">
              <a:rPr lang="en-US" altLang="en-US" smtClean="0">
                <a:ln w="18415" cmpd="sng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n w="18415" cmpd="sng">
                <a:solidFill>
                  <a:srgbClr val="000000">
                    <a:lumMod val="85000"/>
                    <a:lumOff val="15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612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2" r:id="rId3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3893"/>
          </a:solidFill>
          <a:latin typeface="Verdana" pitchFamily="34" charset="0"/>
          <a:ea typeface="ＭＳ Ｐゴシック" pitchFamily="16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3893"/>
          </a:solidFill>
          <a:latin typeface="+mn-lt"/>
          <a:ea typeface="+mn-ea"/>
          <a:cs typeface="+mn-cs"/>
        </a:defRPr>
      </a:lvl1pPr>
      <a:lvl2pPr marL="571500" indent="-227013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rgbClr val="233893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3893"/>
          </a:solidFill>
          <a:latin typeface="+mn-lt"/>
          <a:ea typeface="+mn-ea"/>
        </a:defRPr>
      </a:lvl3pPr>
      <a:lvl4pPr marL="1255713" indent="-227013" algn="l" rtl="0" eaLnBrk="0" fontAlgn="base" hangingPunct="0">
        <a:spcBef>
          <a:spcPct val="20000"/>
        </a:spcBef>
        <a:spcAft>
          <a:spcPct val="0"/>
        </a:spcAft>
        <a:buChar char="&gt;"/>
        <a:defRPr>
          <a:solidFill>
            <a:srgbClr val="233893"/>
          </a:solidFill>
          <a:latin typeface="+mn-lt"/>
          <a:ea typeface="+mn-ea"/>
        </a:defRPr>
      </a:lvl4pPr>
      <a:lvl5pPr marL="15986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5pPr>
      <a:lvl6pPr marL="20558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6pPr>
      <a:lvl7pPr marL="25130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7pPr>
      <a:lvl8pPr marL="29702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8pPr>
      <a:lvl9pPr marL="3427413" indent="-2238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338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mailto:email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32" y="0"/>
            <a:ext cx="8472040" cy="19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23582" y="2142699"/>
            <a:ext cx="85722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7030A0"/>
                </a:solidFill>
              </a:rPr>
              <a:t>Circular Economy and Blended Islamic Finance: A catalytic for Rice Value Chain Transformation Programme (RVCP) and Sustainable Development Goals (SDGs) in The Gambia.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72238" y="4782533"/>
            <a:ext cx="70544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—"/>
              <a:defRPr sz="22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»"/>
              <a:defRPr sz="20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&gt;"/>
              <a:defRPr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sz="1600" b="1" spc="40" dirty="0">
              <a:solidFill>
                <a:srgbClr val="003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sz="1700" b="1" spc="40" dirty="0">
              <a:solidFill>
                <a:srgbClr val="003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sz="2000" b="1" spc="40" dirty="0">
              <a:solidFill>
                <a:srgbClr val="003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000" b="1" spc="40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Fatou Badjie (UTG) and Karamo Sawaneh (CBG)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500" b="1" spc="40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email@gmail.com</a:t>
            </a:r>
            <a:r>
              <a:rPr lang="en-US" altLang="en-US" sz="1500" b="1" spc="40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sz="1700" b="1" spc="40" dirty="0">
              <a:solidFill>
                <a:srgbClr val="003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01003" y="3337243"/>
            <a:ext cx="7615451" cy="1347469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33893"/>
                </a:solidFill>
                <a:latin typeface="+mn-lt"/>
                <a:ea typeface="+mn-ea"/>
                <a:cs typeface="+mn-cs"/>
              </a:defRPr>
            </a:lvl1pPr>
            <a:lvl2pPr marL="5715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—"/>
              <a:defRPr sz="2200">
                <a:solidFill>
                  <a:srgbClr val="233893"/>
                </a:solidFill>
                <a:latin typeface="+mn-lt"/>
                <a:ea typeface="+mn-ea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3893"/>
                </a:solidFill>
                <a:latin typeface="+mn-lt"/>
                <a:ea typeface="+mn-ea"/>
              </a:defRPr>
            </a:lvl3pPr>
            <a:lvl4pPr marL="12557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&gt;"/>
              <a:defRPr>
                <a:solidFill>
                  <a:srgbClr val="233893"/>
                </a:solidFill>
                <a:latin typeface="+mn-lt"/>
                <a:ea typeface="+mn-ea"/>
              </a:defRPr>
            </a:lvl4pPr>
            <a:lvl5pPr marL="15986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5pPr>
            <a:lvl6pPr marL="20558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6pPr>
            <a:lvl7pPr marL="25130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7pPr>
            <a:lvl8pPr marL="29702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8pPr>
            <a:lvl9pPr marL="34274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/>
            </a:pPr>
            <a:endParaRPr lang="en-US" sz="1800" b="1" kern="0" spc="-30" dirty="0">
              <a:solidFill>
                <a:schemeClr val="tx1">
                  <a:lumMod val="75000"/>
                  <a:lumOff val="25000"/>
                </a:schemeClr>
              </a:solidFill>
              <a:cs typeface="Levenim MT" panose="02010502060101010101" pitchFamily="2" charset="-79"/>
            </a:endParaRPr>
          </a:p>
        </p:txBody>
      </p:sp>
      <p:sp>
        <p:nvSpPr>
          <p:cNvPr id="3" name="AutoShape 4" descr="Image result for zanzibar beach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6371" y="2967335"/>
            <a:ext cx="71703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800" b="1" dirty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The 8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r>
              <a:rPr lang="en-US" sz="2400" b="1" dirty="0">
                <a:solidFill>
                  <a:srgbClr val="C00000"/>
                </a:solidFill>
              </a:rPr>
              <a:t> Africa Islamic Finance Conference 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March 23, 2022</a:t>
            </a:r>
          </a:p>
          <a:p>
            <a:pPr algn="ctr"/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33" y="393878"/>
            <a:ext cx="1801758" cy="16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AF55D9-4FC2-4A4E-BC8D-A21B5BC3A640}"/>
              </a:ext>
            </a:extLst>
          </p:cNvPr>
          <p:cNvSpPr/>
          <p:nvPr/>
        </p:nvSpPr>
        <p:spPr>
          <a:xfrm>
            <a:off x="2951390" y="988537"/>
            <a:ext cx="6670282" cy="4867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Gambia’s First Islamic Finance and Shariah Consulting Firm</a:t>
            </a:r>
          </a:p>
        </p:txBody>
      </p:sp>
    </p:spTree>
    <p:extLst>
      <p:ext uri="{BB962C8B-B14F-4D97-AF65-F5344CB8AC3E}">
        <p14:creationId xmlns:p14="http://schemas.microsoft.com/office/powerpoint/2010/main" val="14451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Islamic Blended Finance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8F17E-5891-4344-A5AA-9344FE16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106374"/>
            <a:ext cx="8738424" cy="55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514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Why Islamic Blended Finance?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2506F0-4B70-4F77-A605-E3016DBAB5C2}"/>
              </a:ext>
            </a:extLst>
          </p:cNvPr>
          <p:cNvSpPr txBox="1"/>
          <p:nvPr/>
        </p:nvSpPr>
        <p:spPr>
          <a:xfrm>
            <a:off x="763370" y="1495997"/>
            <a:ext cx="409543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Garamond" panose="02020404030301010803" pitchFamily="18" charset="0"/>
              </a:rPr>
              <a:t>Overcome market barriers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Garamond" panose="02020404030301010803" pitchFamily="18" charset="0"/>
              </a:rPr>
              <a:t>Adjust risk-return profile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Garamond" panose="02020404030301010803" pitchFamily="18" charset="0"/>
              </a:rPr>
              <a:t>Replication of similar projects with less/without aid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Garamond" panose="02020404030301010803" pitchFamily="18" charset="0"/>
              </a:rPr>
              <a:t>Mobilizes resources from private sector </a:t>
            </a:r>
          </a:p>
          <a:p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C5569B8-0339-4F95-97C1-A5ECA908AEE5}"/>
              </a:ext>
            </a:extLst>
          </p:cNvPr>
          <p:cNvSpPr txBox="1">
            <a:spLocks/>
          </p:cNvSpPr>
          <p:nvPr/>
        </p:nvSpPr>
        <p:spPr>
          <a:xfrm>
            <a:off x="4771935" y="960359"/>
            <a:ext cx="3803300" cy="4801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rgbClr val="FF0000"/>
                </a:solidFill>
                <a:latin typeface="Garamond" panose="02020404030301010803" pitchFamily="18" charset="0"/>
                <a:cs typeface="+mn-cs"/>
              </a:rPr>
              <a:t>Win-Win Rationale</a:t>
            </a:r>
            <a:endParaRPr lang="ko-KR" altLang="en-US" sz="2800" b="1" dirty="0">
              <a:solidFill>
                <a:srgbClr val="FF0000"/>
              </a:solidFill>
              <a:latin typeface="Garamond" panose="02020404030301010803" pitchFamily="18" charset="0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2264E0-8477-416F-BD3F-AB6C9A360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949711"/>
              </p:ext>
            </p:extLst>
          </p:nvPr>
        </p:nvGraphicFramePr>
        <p:xfrm>
          <a:off x="4466924" y="1720580"/>
          <a:ext cx="4953000" cy="430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542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Blending Instruments: Waqf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D491EB-827D-4445-B8CE-62182680C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34132"/>
              </p:ext>
            </p:extLst>
          </p:nvPr>
        </p:nvGraphicFramePr>
        <p:xfrm>
          <a:off x="1189479" y="1225576"/>
          <a:ext cx="8291977" cy="3884588"/>
        </p:xfrm>
        <a:graphic>
          <a:graphicData uri="http://schemas.openxmlformats.org/drawingml/2006/table">
            <a:tbl>
              <a:tblPr firstRow="1" firstCol="1" bandRow="1"/>
              <a:tblGrid>
                <a:gridCol w="3541108">
                  <a:extLst>
                    <a:ext uri="{9D8B030D-6E8A-4147-A177-3AD203B41FA5}">
                      <a16:colId xmlns:a16="http://schemas.microsoft.com/office/drawing/2014/main" val="3721833670"/>
                    </a:ext>
                  </a:extLst>
                </a:gridCol>
                <a:gridCol w="864824">
                  <a:extLst>
                    <a:ext uri="{9D8B030D-6E8A-4147-A177-3AD203B41FA5}">
                      <a16:colId xmlns:a16="http://schemas.microsoft.com/office/drawing/2014/main" val="652269834"/>
                    </a:ext>
                  </a:extLst>
                </a:gridCol>
                <a:gridCol w="245468">
                  <a:extLst>
                    <a:ext uri="{9D8B030D-6E8A-4147-A177-3AD203B41FA5}">
                      <a16:colId xmlns:a16="http://schemas.microsoft.com/office/drawing/2014/main" val="1697818673"/>
                    </a:ext>
                  </a:extLst>
                </a:gridCol>
                <a:gridCol w="1148992">
                  <a:extLst>
                    <a:ext uri="{9D8B030D-6E8A-4147-A177-3AD203B41FA5}">
                      <a16:colId xmlns:a16="http://schemas.microsoft.com/office/drawing/2014/main" val="255320743"/>
                    </a:ext>
                  </a:extLst>
                </a:gridCol>
                <a:gridCol w="1227937">
                  <a:extLst>
                    <a:ext uri="{9D8B030D-6E8A-4147-A177-3AD203B41FA5}">
                      <a16:colId xmlns:a16="http://schemas.microsoft.com/office/drawing/2014/main" val="2495498699"/>
                    </a:ext>
                  </a:extLst>
                </a:gridCol>
                <a:gridCol w="1263648">
                  <a:extLst>
                    <a:ext uri="{9D8B030D-6E8A-4147-A177-3AD203B41FA5}">
                      <a16:colId xmlns:a16="http://schemas.microsoft.com/office/drawing/2014/main" val="4146161648"/>
                    </a:ext>
                  </a:extLst>
                </a:gridCol>
              </a:tblGrid>
              <a:tr h="1408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Details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Projected Cash Contribution per Week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Projected Cash Contribution per Month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Projected Cash Contribution per Year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141543"/>
                  </a:ext>
                </a:extLst>
              </a:tr>
              <a:tr h="54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Contribution Rate (D/Per Week)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5.706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22.825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296.724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95459"/>
                  </a:ext>
                </a:extLst>
              </a:tr>
              <a:tr h="54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Collection Error Rate 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1.427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5.706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74.181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98267"/>
                  </a:ext>
                </a:extLst>
              </a:tr>
              <a:tr h="63598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Net Collection GMD' millions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4.280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17.119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222.543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90257"/>
                  </a:ext>
                </a:extLst>
              </a:tr>
              <a:tr h="74191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Net Collection USD' millions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4.451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2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384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Blending Instruments: ZAKAT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0FB0EE-DBD7-46D3-84FF-E21AEF9DC9D2}"/>
              </a:ext>
            </a:extLst>
          </p:cNvPr>
          <p:cNvGrpSpPr/>
          <p:nvPr/>
        </p:nvGrpSpPr>
        <p:grpSpPr>
          <a:xfrm>
            <a:off x="2222983" y="1635100"/>
            <a:ext cx="5483225" cy="1338660"/>
            <a:chOff x="671330" y="1231085"/>
            <a:chExt cx="5324069" cy="2415714"/>
          </a:xfrm>
        </p:grpSpPr>
        <p:sp>
          <p:nvSpPr>
            <p:cNvPr id="7" name="Rounded Rectangle 33">
              <a:extLst>
                <a:ext uri="{FF2B5EF4-FFF2-40B4-BE49-F238E27FC236}">
                  <a16:creationId xmlns:a16="http://schemas.microsoft.com/office/drawing/2014/main" id="{4F636AF8-7916-45DF-8F5F-C1B5A887A972}"/>
                </a:ext>
              </a:extLst>
            </p:cNvPr>
            <p:cNvSpPr/>
            <p:nvPr/>
          </p:nvSpPr>
          <p:spPr>
            <a:xfrm>
              <a:off x="671330" y="1329655"/>
              <a:ext cx="5324069" cy="2317144"/>
            </a:xfrm>
            <a:prstGeom prst="roundRect">
              <a:avLst>
                <a:gd name="adj" fmla="val 7535"/>
              </a:avLst>
            </a:prstGeom>
            <a:solidFill>
              <a:srgbClr val="5EBD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1C3A32-8979-4152-AFF2-76A31380718E}"/>
                </a:ext>
              </a:extLst>
            </p:cNvPr>
            <p:cNvSpPr txBox="1"/>
            <p:nvPr/>
          </p:nvSpPr>
          <p:spPr>
            <a:xfrm>
              <a:off x="2164911" y="1659567"/>
              <a:ext cx="3683895" cy="191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 increased from about 1.1 per cent of GDP in 2004 to almost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1.7 per cent in 2018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Merge 36">
              <a:extLst>
                <a:ext uri="{FF2B5EF4-FFF2-40B4-BE49-F238E27FC236}">
                  <a16:creationId xmlns:a16="http://schemas.microsoft.com/office/drawing/2014/main" id="{8C65FB83-3A08-4012-9BF9-C3127FC544DA}"/>
                </a:ext>
              </a:extLst>
            </p:cNvPr>
            <p:cNvSpPr/>
            <p:nvPr/>
          </p:nvSpPr>
          <p:spPr>
            <a:xfrm>
              <a:off x="2770466" y="1236054"/>
              <a:ext cx="177356" cy="106517"/>
            </a:xfrm>
            <a:prstGeom prst="flowChartMerg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ACDDE1-F2D2-41A7-A56F-A26C44A723A9}"/>
                </a:ext>
              </a:extLst>
            </p:cNvPr>
            <p:cNvCxnSpPr>
              <a:cxnSpLocks/>
            </p:cNvCxnSpPr>
            <p:nvPr/>
          </p:nvCxnSpPr>
          <p:spPr>
            <a:xfrm>
              <a:off x="2139881" y="1231085"/>
              <a:ext cx="1" cy="2220601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6B00DA-F408-4FA8-9E1E-1E12722E5027}"/>
                </a:ext>
              </a:extLst>
            </p:cNvPr>
            <p:cNvSpPr/>
            <p:nvPr/>
          </p:nvSpPr>
          <p:spPr>
            <a:xfrm>
              <a:off x="1015999" y="1632856"/>
              <a:ext cx="938429" cy="1524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729306-31BA-4FE4-A066-D64E7FF2E288}"/>
              </a:ext>
            </a:extLst>
          </p:cNvPr>
          <p:cNvGrpSpPr/>
          <p:nvPr/>
        </p:nvGrpSpPr>
        <p:grpSpPr>
          <a:xfrm>
            <a:off x="2211387" y="3142527"/>
            <a:ext cx="5483225" cy="1328072"/>
            <a:chOff x="681480" y="1236054"/>
            <a:chExt cx="5324069" cy="239777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E164678-6740-4FD8-A794-D80780A57161}"/>
                </a:ext>
              </a:extLst>
            </p:cNvPr>
            <p:cNvSpPr/>
            <p:nvPr/>
          </p:nvSpPr>
          <p:spPr>
            <a:xfrm>
              <a:off x="681480" y="1236054"/>
              <a:ext cx="5324069" cy="2317144"/>
            </a:xfrm>
            <a:prstGeom prst="roundRect">
              <a:avLst>
                <a:gd name="adj" fmla="val 7535"/>
              </a:avLst>
            </a:prstGeom>
            <a:solidFill>
              <a:srgbClr val="009C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FE8269-CAEE-4D52-AAF1-224B910DE16B}"/>
                </a:ext>
              </a:extLst>
            </p:cNvPr>
            <p:cNvSpPr txBox="1"/>
            <p:nvPr/>
          </p:nvSpPr>
          <p:spPr>
            <a:xfrm>
              <a:off x="2218435" y="1590441"/>
              <a:ext cx="3619667" cy="2043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 increase from nearly 2.4 per cent of GDP in 2004 to above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3.7 per cent in 2018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289A71-F428-456E-992A-130448C7504B}"/>
                </a:ext>
              </a:extLst>
            </p:cNvPr>
            <p:cNvCxnSpPr>
              <a:cxnSpLocks/>
            </p:cNvCxnSpPr>
            <p:nvPr/>
          </p:nvCxnSpPr>
          <p:spPr>
            <a:xfrm>
              <a:off x="2186318" y="1352651"/>
              <a:ext cx="1" cy="2220602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F229FF-14A9-4F4A-B53A-F00162C1975A}"/>
                </a:ext>
              </a:extLst>
            </p:cNvPr>
            <p:cNvSpPr/>
            <p:nvPr/>
          </p:nvSpPr>
          <p:spPr>
            <a:xfrm>
              <a:off x="1016000" y="1414809"/>
              <a:ext cx="948578" cy="191104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3C9277-2D87-4A0E-BCC0-7BC78DE2D085}"/>
              </a:ext>
            </a:extLst>
          </p:cNvPr>
          <p:cNvGrpSpPr/>
          <p:nvPr/>
        </p:nvGrpSpPr>
        <p:grpSpPr>
          <a:xfrm>
            <a:off x="2211387" y="4657492"/>
            <a:ext cx="5494822" cy="1276444"/>
            <a:chOff x="681480" y="1236054"/>
            <a:chExt cx="5324069" cy="2317144"/>
          </a:xfrm>
        </p:grpSpPr>
        <p:sp>
          <p:nvSpPr>
            <p:cNvPr id="20" name="Rounded Rectangle 51">
              <a:extLst>
                <a:ext uri="{FF2B5EF4-FFF2-40B4-BE49-F238E27FC236}">
                  <a16:creationId xmlns:a16="http://schemas.microsoft.com/office/drawing/2014/main" id="{BD4DECBD-2354-446F-B780-2BE25D62E859}"/>
                </a:ext>
              </a:extLst>
            </p:cNvPr>
            <p:cNvSpPr/>
            <p:nvPr/>
          </p:nvSpPr>
          <p:spPr>
            <a:xfrm>
              <a:off x="681480" y="1236054"/>
              <a:ext cx="5324069" cy="2317144"/>
            </a:xfrm>
            <a:prstGeom prst="roundRect">
              <a:avLst>
                <a:gd name="adj" fmla="val 7535"/>
              </a:avLst>
            </a:prstGeom>
            <a:solidFill>
              <a:srgbClr val="6E0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48D2A4-8068-4D9A-9057-38C20E84E848}"/>
                </a:ext>
              </a:extLst>
            </p:cNvPr>
            <p:cNvSpPr txBox="1"/>
            <p:nvPr/>
          </p:nvSpPr>
          <p:spPr>
            <a:xfrm>
              <a:off x="2261394" y="1447264"/>
              <a:ext cx="3619666" cy="205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 increase from 2.7 per cent of GDP in 2004 to almost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4.2 per cent in 2018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60DAFB-BE88-4D26-9A31-509B836B93E2}"/>
                </a:ext>
              </a:extLst>
            </p:cNvPr>
            <p:cNvCxnSpPr>
              <a:cxnSpLocks/>
            </p:cNvCxnSpPr>
            <p:nvPr/>
          </p:nvCxnSpPr>
          <p:spPr>
            <a:xfrm>
              <a:off x="2147744" y="1279338"/>
              <a:ext cx="1" cy="2220601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8BE5DB-9BD4-4422-90A5-53E5C6487C20}"/>
                </a:ext>
              </a:extLst>
            </p:cNvPr>
            <p:cNvSpPr/>
            <p:nvPr/>
          </p:nvSpPr>
          <p:spPr>
            <a:xfrm>
              <a:off x="1015999" y="1632856"/>
              <a:ext cx="938428" cy="1524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Z3</a:t>
              </a:r>
            </a:p>
          </p:txBody>
        </p:sp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956F411-E056-40B6-BF34-DF8F9B13C525}"/>
              </a:ext>
            </a:extLst>
          </p:cNvPr>
          <p:cNvSpPr txBox="1">
            <a:spLocks/>
          </p:cNvSpPr>
          <p:nvPr/>
        </p:nvSpPr>
        <p:spPr>
          <a:xfrm>
            <a:off x="2299652" y="980795"/>
            <a:ext cx="6096000" cy="53949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itchFamily="2" charset="2"/>
              <a:buNone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ED8A4"/>
              </a:buClr>
              <a:defRPr/>
            </a:pPr>
            <a:r>
              <a:rPr lang="en-US" sz="1600" dirty="0">
                <a:solidFill>
                  <a:srgbClr val="0070C0"/>
                </a:solidFill>
                <a:latin typeface="Times New Roman"/>
              </a:rPr>
              <a:t>Estimate of Zakat Potential for The Gambia from 2002 to 2021</a:t>
            </a:r>
            <a:endParaRPr lang="en-US" sz="1050" dirty="0">
              <a:solidFill>
                <a:srgbClr val="00B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547424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Proposed Blended Salam Model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E31171-A26B-452D-BCDC-89154BD0A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4" y="1019105"/>
            <a:ext cx="8774793" cy="55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17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57897"/>
            <a:ext cx="7804541" cy="884070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Proposed Blended Murabahah Model for RRVCP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BA838-2CE3-478E-92E3-B40137BB1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134688"/>
            <a:ext cx="8026521" cy="54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996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57897"/>
            <a:ext cx="7804541" cy="884070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Proposed Blended Murabahah Model for RRVCP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CAE0BE-C0AD-44E0-A05A-DC6A568AC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077954"/>
              </p:ext>
            </p:extLst>
          </p:nvPr>
        </p:nvGraphicFramePr>
        <p:xfrm>
          <a:off x="521338" y="1083664"/>
          <a:ext cx="9078417" cy="560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47754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Headings here</a:t>
            </a:r>
            <a:endParaRPr lang="en-US" sz="2400" b="1" cap="all" spc="-100" noProof="1">
              <a:solidFill>
                <a:srgbClr val="00336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C7F35F22-07E8-471E-B594-116ABC0DC023}"/>
              </a:ext>
            </a:extLst>
          </p:cNvPr>
          <p:cNvSpPr txBox="1">
            <a:spLocks noChangeArrowheads="1"/>
          </p:cNvSpPr>
          <p:nvPr/>
        </p:nvSpPr>
        <p:spPr>
          <a:xfrm>
            <a:off x="1050877" y="1201002"/>
            <a:ext cx="8299951" cy="52215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33893"/>
                </a:solidFill>
                <a:latin typeface="+mn-lt"/>
                <a:ea typeface="+mn-ea"/>
                <a:cs typeface="+mn-cs"/>
              </a:defRPr>
            </a:lvl1pPr>
            <a:lvl2pPr marL="5715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—"/>
              <a:defRPr sz="2200">
                <a:solidFill>
                  <a:srgbClr val="233893"/>
                </a:solidFill>
                <a:latin typeface="+mn-lt"/>
                <a:ea typeface="+mn-ea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3893"/>
                </a:solidFill>
                <a:latin typeface="+mn-lt"/>
                <a:ea typeface="+mn-ea"/>
              </a:defRPr>
            </a:lvl3pPr>
            <a:lvl4pPr marL="12557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&gt;"/>
              <a:defRPr>
                <a:solidFill>
                  <a:srgbClr val="233893"/>
                </a:solidFill>
                <a:latin typeface="+mn-lt"/>
                <a:ea typeface="+mn-ea"/>
              </a:defRPr>
            </a:lvl4pPr>
            <a:lvl5pPr marL="15986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5pPr>
            <a:lvl6pPr marL="20558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6pPr>
            <a:lvl7pPr marL="25130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7pPr>
            <a:lvl8pPr marL="29702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8pPr>
            <a:lvl9pPr marL="34274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3893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b="1" kern="0" dirty="0">
                <a:solidFill>
                  <a:schemeClr val="tx1"/>
                </a:solidFill>
              </a:rPr>
              <a:t>Presentations here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b="1" kern="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kern="0" dirty="0"/>
          </a:p>
          <a:p>
            <a:pPr marL="0" indent="0">
              <a:buFontTx/>
              <a:buNone/>
            </a:pPr>
            <a:endParaRPr lang="en-GB" sz="1800" kern="0" dirty="0"/>
          </a:p>
          <a:p>
            <a:pPr marL="0" indent="0">
              <a:buFontTx/>
              <a:buNone/>
            </a:pPr>
            <a:endParaRPr lang="en-GB" sz="1800" kern="0" dirty="0"/>
          </a:p>
          <a:p>
            <a:pPr marL="0" indent="0">
              <a:buFontTx/>
              <a:buNone/>
            </a:pPr>
            <a:endParaRPr lang="en-GB" sz="1800" kern="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0054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INNTRODUCTIONN </a:t>
            </a:r>
            <a:endParaRPr lang="en-US" sz="2400" b="1" cap="all" spc="-100" noProof="1">
              <a:solidFill>
                <a:srgbClr val="00336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527799-3E97-4F70-972B-44CFEF35A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4" y="1255305"/>
            <a:ext cx="8969376" cy="56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58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Regional Rice Value Chain Program</a:t>
            </a:r>
            <a:endParaRPr lang="en-US" sz="2400" b="1" cap="all" spc="-100" noProof="1">
              <a:solidFill>
                <a:srgbClr val="00336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41CB29-6145-4A4E-B6C5-719DA573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42" y="1174113"/>
            <a:ext cx="9100457" cy="56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480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177249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RICE BY - PPRODUCT</a:t>
            </a:r>
            <a:endParaRPr lang="en-US" sz="2400" b="1" cap="all" spc="-100" noProof="1">
              <a:solidFill>
                <a:srgbClr val="00336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18E12B-3202-4AE3-AC1A-CA05870089D7}"/>
              </a:ext>
            </a:extLst>
          </p:cNvPr>
          <p:cNvGrpSpPr/>
          <p:nvPr/>
        </p:nvGrpSpPr>
        <p:grpSpPr>
          <a:xfrm>
            <a:off x="1266000" y="1106374"/>
            <a:ext cx="8150143" cy="5218225"/>
            <a:chOff x="205541" y="308732"/>
            <a:chExt cx="11003468" cy="64897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0C8540-2256-4D6E-A6CD-2F778E401633}"/>
                </a:ext>
              </a:extLst>
            </p:cNvPr>
            <p:cNvSpPr/>
            <p:nvPr/>
          </p:nvSpPr>
          <p:spPr>
            <a:xfrm>
              <a:off x="9243407" y="6455169"/>
              <a:ext cx="1965602" cy="343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latin typeface="Garamond" panose="020204040303010108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Source:(</a:t>
              </a:r>
              <a:r>
                <a:rPr lang="en-US" sz="1200" b="1" dirty="0" err="1">
                  <a:latin typeface="Garamond" panose="020204040303010108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Moraes</a:t>
              </a:r>
              <a:r>
                <a:rPr lang="en-US" sz="1200" b="1" dirty="0">
                  <a:latin typeface="Garamond" panose="020204040303010108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et al., 2014)</a:t>
              </a:r>
              <a:endParaRPr lang="en-US" sz="1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3D4A49-50AE-4E1F-8151-9E8667FA4867}"/>
                </a:ext>
              </a:extLst>
            </p:cNvPr>
            <p:cNvGrpSpPr/>
            <p:nvPr/>
          </p:nvGrpSpPr>
          <p:grpSpPr>
            <a:xfrm>
              <a:off x="205541" y="308732"/>
              <a:ext cx="10641237" cy="6432676"/>
              <a:chOff x="205541" y="308732"/>
              <a:chExt cx="10641237" cy="643267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AE29A3-AA1E-431D-8F9E-CFF5C727F434}"/>
                  </a:ext>
                </a:extLst>
              </p:cNvPr>
              <p:cNvSpPr/>
              <p:nvPr/>
            </p:nvSpPr>
            <p:spPr>
              <a:xfrm>
                <a:off x="205541" y="3228761"/>
                <a:ext cx="35490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latin typeface="Garamond" panose="02020404030301010803" pitchFamily="18" charset="0"/>
                    <a:ea typeface="Calibri" panose="020F0502020204030204" pitchFamily="34" charset="0"/>
                  </a:rPr>
                  <a:t>Rice by-products</a:t>
                </a:r>
                <a:endParaRPr lang="en-US" sz="3600" dirty="0">
                  <a:latin typeface="Garamond" panose="02020404030301010803" pitchFamily="18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5EB1CC0-45CF-4751-A95F-62BB55DF5A05}"/>
                  </a:ext>
                </a:extLst>
              </p:cNvPr>
              <p:cNvGrpSpPr/>
              <p:nvPr/>
            </p:nvGrpSpPr>
            <p:grpSpPr>
              <a:xfrm>
                <a:off x="4075486" y="308732"/>
                <a:ext cx="6771292" cy="6432676"/>
                <a:chOff x="4075486" y="308732"/>
                <a:chExt cx="6771292" cy="6432676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7166789-44D4-4250-8E28-28BF5C6A2D1D}"/>
                    </a:ext>
                  </a:extLst>
                </p:cNvPr>
                <p:cNvGrpSpPr/>
                <p:nvPr/>
              </p:nvGrpSpPr>
              <p:grpSpPr>
                <a:xfrm>
                  <a:off x="4075486" y="308732"/>
                  <a:ext cx="6771292" cy="6432676"/>
                  <a:chOff x="4075486" y="308732"/>
                  <a:chExt cx="6771292" cy="6432676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1CA088EB-83B9-4DF3-A485-81C3EF05598B}"/>
                      </a:ext>
                    </a:extLst>
                  </p:cNvPr>
                  <p:cNvGrpSpPr/>
                  <p:nvPr/>
                </p:nvGrpSpPr>
                <p:grpSpPr>
                  <a:xfrm>
                    <a:off x="4155635" y="5673346"/>
                    <a:ext cx="6691143" cy="1068062"/>
                    <a:chOff x="4155635" y="5673346"/>
                    <a:chExt cx="6691143" cy="1068062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8A2E613-92A6-404E-B525-9F939F12F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5635" y="6090706"/>
                      <a:ext cx="8931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kern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Sorting</a:t>
                      </a:r>
                    </a:p>
                  </p:txBody>
                </p:sp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3BB3478F-3D89-4992-BD8A-9E855A703A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51939" y="5673346"/>
                      <a:ext cx="5794839" cy="1068062"/>
                      <a:chOff x="5051939" y="5673346"/>
                      <a:chExt cx="5794839" cy="1068062"/>
                    </a:xfrm>
                  </p:grpSpPr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8BE9CEA4-DE65-4E9E-BBDE-48E802AD2B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2629" y="6001378"/>
                        <a:ext cx="2044149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kern="0" dirty="0">
                            <a:solidFill>
                              <a:schemeClr val="tx2"/>
                            </a:solidFill>
                            <a:latin typeface="Garamond" panose="02020404030301010803" pitchFamily="18" charset="0"/>
                            <a:cs typeface="Arial" pitchFamily="34" charset="0"/>
                          </a:rPr>
                          <a:t>Broken rice (0.14 t)</a:t>
                        </a:r>
                      </a:p>
                    </p:txBody>
                  </p:sp>
                  <p:cxnSp>
                    <p:nvCxnSpPr>
                      <p:cNvPr id="47" name="Elbow Connector 61">
                        <a:extLst>
                          <a:ext uri="{FF2B5EF4-FFF2-40B4-BE49-F238E27FC236}">
                            <a16:creationId xmlns:a16="http://schemas.microsoft.com/office/drawing/2014/main" id="{D897C46F-6FD5-4C91-B742-EF1E89C0E0D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51939" y="6100625"/>
                        <a:ext cx="1650264" cy="192592"/>
                      </a:xfrm>
                      <a:prstGeom prst="bentConnector3">
                        <a:avLst>
                          <a:gd name="adj1" fmla="val 1055"/>
                        </a:avLst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48" name="Picture 47">
                        <a:extLst>
                          <a:ext uri="{FF2B5EF4-FFF2-40B4-BE49-F238E27FC236}">
                            <a16:creationId xmlns:a16="http://schemas.microsoft.com/office/drawing/2014/main" id="{10827628-9B72-4A8C-A56B-AD87FB88D86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10520" y="5673346"/>
                        <a:ext cx="2138882" cy="1068062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99F30C57-121C-4310-8D52-4050ACD7F689}"/>
                      </a:ext>
                    </a:extLst>
                  </p:cNvPr>
                  <p:cNvGrpSpPr/>
                  <p:nvPr/>
                </p:nvGrpSpPr>
                <p:grpSpPr>
                  <a:xfrm>
                    <a:off x="4075486" y="2018939"/>
                    <a:ext cx="6192404" cy="2740276"/>
                    <a:chOff x="4075486" y="2018939"/>
                    <a:chExt cx="6192404" cy="2740276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30B7B5E-2580-4E3E-AECA-58099725B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2430" y="4389883"/>
                      <a:ext cx="89960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kern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Milling</a:t>
                      </a:r>
                    </a:p>
                  </p:txBody>
                </p: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0824265E-BC65-4716-95FC-54D5FE6676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75486" y="2018939"/>
                      <a:ext cx="6192404" cy="2339701"/>
                      <a:chOff x="4075486" y="2018939"/>
                      <a:chExt cx="6192404" cy="2339701"/>
                    </a:xfrm>
                  </p:grpSpPr>
                  <p:pic>
                    <p:nvPicPr>
                      <p:cNvPr id="35" name="Picture 34">
                        <a:extLst>
                          <a:ext uri="{FF2B5EF4-FFF2-40B4-BE49-F238E27FC236}">
                            <a16:creationId xmlns:a16="http://schemas.microsoft.com/office/drawing/2014/main" id="{37A4937F-97AD-4B12-9FDD-571180CB37B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87320" y="2018939"/>
                        <a:ext cx="1964666" cy="1104158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4A644C46-48D7-4174-A5C8-34A1A021B7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77015" y="2435369"/>
                        <a:ext cx="1790875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kern="0" dirty="0">
                            <a:solidFill>
                              <a:schemeClr val="tx2"/>
                            </a:solidFill>
                            <a:latin typeface="Garamond" panose="02020404030301010803" pitchFamily="18" charset="0"/>
                            <a:cs typeface="Arial" pitchFamily="34" charset="0"/>
                          </a:rPr>
                          <a:t>Rice husk (0.2 t)</a:t>
                        </a:r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374EAD2A-5279-4BB3-AF76-92EE3227CF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75486" y="2303626"/>
                        <a:ext cx="3724821" cy="2055014"/>
                        <a:chOff x="4075486" y="2303626"/>
                        <a:chExt cx="3449795" cy="1903280"/>
                      </a:xfrm>
                    </p:grpSpPr>
                    <p:grpSp>
                      <p:nvGrpSpPr>
                        <p:cNvPr id="38" name="Group 37">
                          <a:extLst>
                            <a:ext uri="{FF2B5EF4-FFF2-40B4-BE49-F238E27FC236}">
                              <a16:creationId xmlns:a16="http://schemas.microsoft.com/office/drawing/2014/main" id="{62C39EFE-C1A8-414C-A1E1-AA33F65DF1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21404" y="2303626"/>
                          <a:ext cx="1586992" cy="734862"/>
                          <a:chOff x="5021404" y="2681216"/>
                          <a:chExt cx="1586992" cy="900184"/>
                        </a:xfrm>
                      </p:grpSpPr>
                      <p:cxnSp>
                        <p:nvCxnSpPr>
                          <p:cNvPr id="42" name="Straight Arrow Connector 41">
                            <a:extLst>
                              <a:ext uri="{FF2B5EF4-FFF2-40B4-BE49-F238E27FC236}">
                                <a16:creationId xmlns:a16="http://schemas.microsoft.com/office/drawing/2014/main" id="{8E6E2854-DC6B-4763-9B7D-36CC9C89F81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021404" y="2681216"/>
                            <a:ext cx="0" cy="900184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Straight Arrow Connector 42">
                            <a:extLst>
                              <a:ext uri="{FF2B5EF4-FFF2-40B4-BE49-F238E27FC236}">
                                <a16:creationId xmlns:a16="http://schemas.microsoft.com/office/drawing/2014/main" id="{07BCF283-79AC-4031-8450-8EA966F3FD4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021404" y="3087616"/>
                            <a:ext cx="1586992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pic>
                      <p:nvPicPr>
                        <p:cNvPr id="39" name="Picture 38">
                          <a:extLst>
                            <a:ext uri="{FF2B5EF4-FFF2-40B4-BE49-F238E27FC236}">
                              <a16:creationId xmlns:a16="http://schemas.microsoft.com/office/drawing/2014/main" id="{A96C76AC-22A2-4891-A1D0-01EC4FFF18C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119464" y="3065748"/>
                          <a:ext cx="2216150" cy="114115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0" name="Rectangle 39">
                          <a:extLst>
                            <a:ext uri="{FF2B5EF4-FFF2-40B4-BE49-F238E27FC236}">
                              <a16:creationId xmlns:a16="http://schemas.microsoft.com/office/drawing/2014/main" id="{2B3F095D-E935-427D-8CFA-083459C0F0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75486" y="2482524"/>
                          <a:ext cx="976549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b="1" kern="0" dirty="0">
                              <a:solidFill>
                                <a:schemeClr val="tx2"/>
                              </a:solidFill>
                              <a:latin typeface="Garamond" panose="02020404030301010803" pitchFamily="18" charset="0"/>
                              <a:cs typeface="Arial" pitchFamily="34" charset="0"/>
                            </a:rPr>
                            <a:t>Shelling</a:t>
                          </a:r>
                        </a:p>
                      </p:txBody>
                    </p:sp>
                    <p:sp>
                      <p:nvSpPr>
                        <p:cNvPr id="41" name="Rectangle 40">
                          <a:extLst>
                            <a:ext uri="{FF2B5EF4-FFF2-40B4-BE49-F238E27FC236}">
                              <a16:creationId xmlns:a16="http://schemas.microsoft.com/office/drawing/2014/main" id="{EC4B13C7-A8CE-4843-8C15-CF84FB4245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69809" y="3360046"/>
                          <a:ext cx="1255472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b="1" kern="0" dirty="0">
                              <a:solidFill>
                                <a:schemeClr val="tx2"/>
                              </a:solidFill>
                              <a:latin typeface="Garamond" panose="02020404030301010803" pitchFamily="18" charset="0"/>
                              <a:cs typeface="Arial" pitchFamily="34" charset="0"/>
                            </a:rPr>
                            <a:t>Brown rice</a:t>
                          </a:r>
                        </a:p>
                      </p:txBody>
                    </p:sp>
                  </p:grpSp>
                </p:grp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D8406E46-C7B0-423F-BA39-A145E51400FA}"/>
                      </a:ext>
                    </a:extLst>
                  </p:cNvPr>
                  <p:cNvGrpSpPr/>
                  <p:nvPr/>
                </p:nvGrpSpPr>
                <p:grpSpPr>
                  <a:xfrm>
                    <a:off x="4084303" y="308732"/>
                    <a:ext cx="6252517" cy="1981040"/>
                    <a:chOff x="4084303" y="327840"/>
                    <a:chExt cx="6252517" cy="1981040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1A7F600-1F1B-4F25-BD5C-858D87EEE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8087" y="407693"/>
                      <a:ext cx="192873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kern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Rice straw (1.35 t)</a:t>
                      </a:r>
                    </a:p>
                  </p:txBody>
                </p:sp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7BD1102F-0B50-4928-B013-0B6634BDBE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84303" y="327840"/>
                      <a:ext cx="4379679" cy="1981040"/>
                      <a:chOff x="4084303" y="327840"/>
                      <a:chExt cx="4379679" cy="1981040"/>
                    </a:xfrm>
                  </p:grpSpPr>
                  <p:pic>
                    <p:nvPicPr>
                      <p:cNvPr id="28" name="Picture 27">
                        <a:extLst>
                          <a:ext uri="{FF2B5EF4-FFF2-40B4-BE49-F238E27FC236}">
                            <a16:creationId xmlns:a16="http://schemas.microsoft.com/office/drawing/2014/main" id="{B06FA453-331A-497B-AD03-4A6B420BB0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86580" y="327840"/>
                        <a:ext cx="1877402" cy="95250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9" name="Elbow Connector 15">
                        <a:extLst>
                          <a:ext uri="{FF2B5EF4-FFF2-40B4-BE49-F238E27FC236}">
                            <a16:creationId xmlns:a16="http://schemas.microsoft.com/office/drawing/2014/main" id="{E073B26B-72FF-4B53-BFF3-25D85B19D400}"/>
                          </a:ext>
                        </a:extLst>
                      </p:cNvPr>
                      <p:cNvCxnSpPr/>
                      <p:nvPr/>
                    </p:nvCxnSpPr>
                    <p:spPr>
                      <a:xfrm rot="10800000" flipV="1">
                        <a:off x="5065036" y="556721"/>
                        <a:ext cx="1543360" cy="605947"/>
                      </a:xfrm>
                      <a:prstGeom prst="bentConnector3">
                        <a:avLst>
                          <a:gd name="adj1" fmla="val 99373"/>
                        </a:avLst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30" name="Picture 29">
                        <a:extLst>
                          <a:ext uri="{FF2B5EF4-FFF2-40B4-BE49-F238E27FC236}">
                            <a16:creationId xmlns:a16="http://schemas.microsoft.com/office/drawing/2014/main" id="{112F4B55-88C4-4C09-BA35-9E488FC6F1C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968"/>
                      <a:stretch/>
                    </p:blipFill>
                    <p:spPr>
                      <a:xfrm>
                        <a:off x="4123385" y="1169533"/>
                        <a:ext cx="2095500" cy="113934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DA1F32CD-C35E-4A43-B9F0-DAD72CB30B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84303" y="715867"/>
                        <a:ext cx="958917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kern="0" dirty="0">
                            <a:solidFill>
                              <a:schemeClr val="tx2"/>
                            </a:solidFill>
                            <a:latin typeface="Garamond" panose="02020404030301010803" pitchFamily="18" charset="0"/>
                            <a:cs typeface="Arial" pitchFamily="34" charset="0"/>
                          </a:rPr>
                          <a:t>Harvest</a:t>
                        </a:r>
                      </a:p>
                    </p:txBody>
                  </p:sp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B76DC090-4AFF-4EF1-B891-49898FD363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9701" y="1504776"/>
                        <a:ext cx="166744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kern="0" dirty="0">
                            <a:solidFill>
                              <a:schemeClr val="tx2"/>
                            </a:solidFill>
                            <a:latin typeface="Garamond" panose="02020404030301010803" pitchFamily="18" charset="0"/>
                            <a:cs typeface="Arial" pitchFamily="34" charset="0"/>
                          </a:rPr>
                          <a:t>Paddy rice (1 t)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98CC2B3-30C1-4824-862C-37DA5BC93738}"/>
                    </a:ext>
                  </a:extLst>
                </p:cNvPr>
                <p:cNvGrpSpPr/>
                <p:nvPr/>
              </p:nvGrpSpPr>
              <p:grpSpPr>
                <a:xfrm>
                  <a:off x="4194544" y="3861696"/>
                  <a:ext cx="6309209" cy="2232778"/>
                  <a:chOff x="4194544" y="3861696"/>
                  <a:chExt cx="6309209" cy="2232778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0F4C252-4B20-4FF0-87DF-56BE738508FB}"/>
                      </a:ext>
                    </a:extLst>
                  </p:cNvPr>
                  <p:cNvSpPr/>
                  <p:nvPr/>
                </p:nvSpPr>
                <p:spPr>
                  <a:xfrm>
                    <a:off x="8759365" y="4206906"/>
                    <a:ext cx="17443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kern="0" dirty="0">
                        <a:solidFill>
                          <a:schemeClr val="tx2"/>
                        </a:solidFill>
                        <a:latin typeface="Garamond" panose="02020404030301010803" pitchFamily="18" charset="0"/>
                        <a:cs typeface="Arial" pitchFamily="34" charset="0"/>
                      </a:rPr>
                      <a:t>Rice bran (0.1 t)</a:t>
                    </a:r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1DD7EDBB-8BBF-40BD-A0A9-F74F175DA415}"/>
                      </a:ext>
                    </a:extLst>
                  </p:cNvPr>
                  <p:cNvGrpSpPr/>
                  <p:nvPr/>
                </p:nvGrpSpPr>
                <p:grpSpPr>
                  <a:xfrm>
                    <a:off x="4194544" y="3861696"/>
                    <a:ext cx="4592993" cy="2232778"/>
                    <a:chOff x="4194544" y="3861696"/>
                    <a:chExt cx="4592993" cy="2232778"/>
                  </a:xfrm>
                </p:grpSpPr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B822CC77-7332-452B-9397-38556593B2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644251" y="3861696"/>
                      <a:ext cx="2143286" cy="114723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A1077485-340F-4BFF-BCE6-3FF2DFD155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1403" y="4177823"/>
                      <a:ext cx="1713511" cy="827655"/>
                      <a:chOff x="5021404" y="2681216"/>
                      <a:chExt cx="1586992" cy="900184"/>
                    </a:xfrm>
                  </p:grpSpPr>
                  <p:cxnSp>
                    <p:nvCxnSpPr>
                      <p:cNvPr id="21" name="Straight Arrow Connector 20">
                        <a:extLst>
                          <a:ext uri="{FF2B5EF4-FFF2-40B4-BE49-F238E27FC236}">
                            <a16:creationId xmlns:a16="http://schemas.microsoft.com/office/drawing/2014/main" id="{89186A1C-D1C0-4FA5-9677-A94814F0620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21404" y="2681216"/>
                        <a:ext cx="0" cy="900184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>
                        <a:extLst>
                          <a:ext uri="{FF2B5EF4-FFF2-40B4-BE49-F238E27FC236}">
                            <a16:creationId xmlns:a16="http://schemas.microsoft.com/office/drawing/2014/main" id="{C3C420A1-3A00-4CBC-8DB1-2674B62F9B5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21404" y="3087616"/>
                        <a:ext cx="1586992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9" name="Picture 18">
                      <a:extLst>
                        <a:ext uri="{FF2B5EF4-FFF2-40B4-BE49-F238E27FC236}">
                          <a16:creationId xmlns:a16="http://schemas.microsoft.com/office/drawing/2014/main" id="{DD21337F-75DA-4423-8722-66E32875B83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94544" y="4959376"/>
                      <a:ext cx="2121971" cy="113509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4E364237-7CB5-4BDB-9FDF-1497FE90D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5223" y="5298597"/>
                      <a:ext cx="12394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kern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Milled rice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4289489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57897"/>
            <a:ext cx="7804541" cy="884070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Regional Rice Value chain Program in Linear Economy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96C01-752A-41D4-97BE-6E58DE1FAF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225095"/>
            <a:ext cx="8382824" cy="514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25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57897"/>
            <a:ext cx="7804541" cy="884070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Regional Rice Value chain Program in Circular Economy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F3BA4-DAF5-4C3D-8BD6-6B03681F953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1362073"/>
            <a:ext cx="8521337" cy="51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685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Achieving The SDGs Through Rice by-products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C3770-46E8-4CAB-9CE5-DAE98E8B0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0" t="5774" r="4560" b="4359"/>
          <a:stretch/>
        </p:blipFill>
        <p:spPr>
          <a:xfrm>
            <a:off x="1779814" y="1186542"/>
            <a:ext cx="6346371" cy="50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5785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7782" y="242563"/>
            <a:ext cx="7804541" cy="514738"/>
          </a:xfrm>
          <a:prstGeom prst="rect">
            <a:avLst/>
          </a:prstGeom>
          <a:noFill/>
          <a:effectLst/>
        </p:spPr>
        <p:txBody>
          <a:bodyPr wrap="square" tIns="7200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2400" b="1" cap="all" spc="-100" noProof="1">
                <a:solidFill>
                  <a:srgbClr val="003366"/>
                </a:solidFill>
                <a:latin typeface="Arial" charset="0"/>
              </a:rPr>
              <a:t>The Gambia and Self-food sufficiency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6624" y="931837"/>
            <a:ext cx="8640000" cy="0"/>
          </a:xfrm>
          <a:prstGeom prst="line">
            <a:avLst/>
          </a:prstGeom>
          <a:ln w="63500">
            <a:solidFill>
              <a:srgbClr val="336699"/>
            </a:solidFill>
          </a:ln>
          <a:effectLst>
            <a:outerShdw blurRad="127000" dist="508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745B37E-DD43-415F-AEFB-2EBA4483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6" y="19069"/>
            <a:ext cx="1068161" cy="82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EBA44C-7586-47AF-AD48-8F52CEEA039F}"/>
              </a:ext>
            </a:extLst>
          </p:cNvPr>
          <p:cNvGrpSpPr/>
          <p:nvPr/>
        </p:nvGrpSpPr>
        <p:grpSpPr>
          <a:xfrm>
            <a:off x="907193" y="1332425"/>
            <a:ext cx="8669431" cy="4419741"/>
            <a:chOff x="-98547" y="1332425"/>
            <a:chExt cx="12290547" cy="44197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113B2F-CA23-4FE6-9B22-01ED0FFABC4C}"/>
                </a:ext>
              </a:extLst>
            </p:cNvPr>
            <p:cNvGrpSpPr/>
            <p:nvPr/>
          </p:nvGrpSpPr>
          <p:grpSpPr>
            <a:xfrm>
              <a:off x="-98547" y="1332425"/>
              <a:ext cx="12290547" cy="4419741"/>
              <a:chOff x="-99452" y="1332425"/>
              <a:chExt cx="12557275" cy="441974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A0C9762-FD51-4AC8-AEAF-9B45B8416791}"/>
                  </a:ext>
                </a:extLst>
              </p:cNvPr>
              <p:cNvGrpSpPr/>
              <p:nvPr/>
            </p:nvGrpSpPr>
            <p:grpSpPr>
              <a:xfrm>
                <a:off x="-99452" y="1332425"/>
                <a:ext cx="8905958" cy="4419741"/>
                <a:chOff x="22188" y="1031734"/>
                <a:chExt cx="11879780" cy="4419741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A021304-C10E-4112-8F1B-69973F610BDF}"/>
                    </a:ext>
                  </a:extLst>
                </p:cNvPr>
                <p:cNvGrpSpPr/>
                <p:nvPr/>
              </p:nvGrpSpPr>
              <p:grpSpPr>
                <a:xfrm>
                  <a:off x="22188" y="1031734"/>
                  <a:ext cx="11879780" cy="4419741"/>
                  <a:chOff x="22188" y="1031734"/>
                  <a:chExt cx="11879780" cy="4419741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3DAB325C-9B24-4537-9265-2D62DF13BCA1}"/>
                      </a:ext>
                    </a:extLst>
                  </p:cNvPr>
                  <p:cNvGrpSpPr/>
                  <p:nvPr/>
                </p:nvGrpSpPr>
                <p:grpSpPr>
                  <a:xfrm>
                    <a:off x="299358" y="1406525"/>
                    <a:ext cx="11602610" cy="4044950"/>
                    <a:chOff x="299358" y="1406525"/>
                    <a:chExt cx="11602610" cy="4044950"/>
                  </a:xfrm>
                </p:grpSpPr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B1A7ED84-8B0F-4AF1-AF39-CE148252A8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79418" y="3032125"/>
                      <a:ext cx="2622550" cy="793750"/>
                    </a:xfrm>
                    <a:custGeom>
                      <a:avLst/>
                      <a:gdLst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89150 w 2622550"/>
                        <a:gd name="connsiteY6" fmla="*/ 52705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203450 w 2622550"/>
                        <a:gd name="connsiteY3" fmla="*/ 7810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550" h="793750">
                          <a:moveTo>
                            <a:pt x="2082800" y="0"/>
                          </a:moveTo>
                          <a:lnTo>
                            <a:pt x="2393950" y="0"/>
                          </a:lnTo>
                          <a:lnTo>
                            <a:pt x="2622550" y="254000"/>
                          </a:lnTo>
                          <a:lnTo>
                            <a:pt x="2203450" y="781050"/>
                          </a:lnTo>
                          <a:lnTo>
                            <a:pt x="165100" y="793750"/>
                          </a:lnTo>
                          <a:lnTo>
                            <a:pt x="0" y="527050"/>
                          </a:lnTo>
                          <a:lnTo>
                            <a:pt x="2063750" y="520700"/>
                          </a:lnTo>
                          <a:lnTo>
                            <a:pt x="2260600" y="266700"/>
                          </a:lnTo>
                          <a:lnTo>
                            <a:pt x="2082800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20C491E1-BD89-40BD-9C72-4FF4F57E7E9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30775" y="3032125"/>
                      <a:ext cx="2622550" cy="793750"/>
                    </a:xfrm>
                    <a:custGeom>
                      <a:avLst/>
                      <a:gdLst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89150 w 2622550"/>
                        <a:gd name="connsiteY6" fmla="*/ 52705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203450 w 2622550"/>
                        <a:gd name="connsiteY3" fmla="*/ 7810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550" h="793750">
                          <a:moveTo>
                            <a:pt x="2082800" y="0"/>
                          </a:moveTo>
                          <a:lnTo>
                            <a:pt x="2393950" y="0"/>
                          </a:lnTo>
                          <a:lnTo>
                            <a:pt x="2622550" y="254000"/>
                          </a:lnTo>
                          <a:lnTo>
                            <a:pt x="2203450" y="781050"/>
                          </a:lnTo>
                          <a:lnTo>
                            <a:pt x="165100" y="793750"/>
                          </a:lnTo>
                          <a:lnTo>
                            <a:pt x="0" y="527050"/>
                          </a:lnTo>
                          <a:lnTo>
                            <a:pt x="2063750" y="520700"/>
                          </a:lnTo>
                          <a:lnTo>
                            <a:pt x="2260600" y="266700"/>
                          </a:lnTo>
                          <a:lnTo>
                            <a:pt x="208280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FE9FA0FB-1AE9-4D01-9E3E-E249CF621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2131" y="3032125"/>
                      <a:ext cx="2622550" cy="793750"/>
                    </a:xfrm>
                    <a:custGeom>
                      <a:avLst/>
                      <a:gdLst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89150 w 2622550"/>
                        <a:gd name="connsiteY6" fmla="*/ 52705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203450 w 2622550"/>
                        <a:gd name="connsiteY3" fmla="*/ 7810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550" h="793750">
                          <a:moveTo>
                            <a:pt x="2082800" y="0"/>
                          </a:moveTo>
                          <a:lnTo>
                            <a:pt x="2393950" y="0"/>
                          </a:lnTo>
                          <a:lnTo>
                            <a:pt x="2622550" y="254000"/>
                          </a:lnTo>
                          <a:lnTo>
                            <a:pt x="2203450" y="781050"/>
                          </a:lnTo>
                          <a:lnTo>
                            <a:pt x="165100" y="793750"/>
                          </a:lnTo>
                          <a:lnTo>
                            <a:pt x="0" y="527050"/>
                          </a:lnTo>
                          <a:lnTo>
                            <a:pt x="2063750" y="520700"/>
                          </a:lnTo>
                          <a:lnTo>
                            <a:pt x="2260600" y="266700"/>
                          </a:lnTo>
                          <a:lnTo>
                            <a:pt x="208280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F42CC47E-55AF-41E8-9D1C-93FDBEFBD24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533488" y="3032125"/>
                      <a:ext cx="2622550" cy="793750"/>
                    </a:xfrm>
                    <a:custGeom>
                      <a:avLst/>
                      <a:gdLst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89150 w 2622550"/>
                        <a:gd name="connsiteY6" fmla="*/ 52705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203450 w 2622550"/>
                        <a:gd name="connsiteY3" fmla="*/ 7810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550" h="793750">
                          <a:moveTo>
                            <a:pt x="2082800" y="0"/>
                          </a:moveTo>
                          <a:lnTo>
                            <a:pt x="2393950" y="0"/>
                          </a:lnTo>
                          <a:lnTo>
                            <a:pt x="2622550" y="254000"/>
                          </a:lnTo>
                          <a:lnTo>
                            <a:pt x="2203450" y="781050"/>
                          </a:lnTo>
                          <a:lnTo>
                            <a:pt x="165100" y="793750"/>
                          </a:lnTo>
                          <a:lnTo>
                            <a:pt x="0" y="527050"/>
                          </a:lnTo>
                          <a:lnTo>
                            <a:pt x="2063750" y="520700"/>
                          </a:lnTo>
                          <a:lnTo>
                            <a:pt x="2260600" y="266700"/>
                          </a:lnTo>
                          <a:lnTo>
                            <a:pt x="2082800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58E2C78F-DE75-481B-87C5-FE5914E06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358" y="3032125"/>
                      <a:ext cx="2622550" cy="793750"/>
                    </a:xfrm>
                    <a:custGeom>
                      <a:avLst/>
                      <a:gdLst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89150 w 2622550"/>
                        <a:gd name="connsiteY6" fmla="*/ 52705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171700 w 2622550"/>
                        <a:gd name="connsiteY3" fmla="*/ 7937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  <a:gd name="connsiteX0" fmla="*/ 2082800 w 2622550"/>
                        <a:gd name="connsiteY0" fmla="*/ 0 h 793750"/>
                        <a:gd name="connsiteX1" fmla="*/ 2393950 w 2622550"/>
                        <a:gd name="connsiteY1" fmla="*/ 0 h 793750"/>
                        <a:gd name="connsiteX2" fmla="*/ 2622550 w 2622550"/>
                        <a:gd name="connsiteY2" fmla="*/ 254000 h 793750"/>
                        <a:gd name="connsiteX3" fmla="*/ 2203450 w 2622550"/>
                        <a:gd name="connsiteY3" fmla="*/ 781050 h 793750"/>
                        <a:gd name="connsiteX4" fmla="*/ 165100 w 2622550"/>
                        <a:gd name="connsiteY4" fmla="*/ 793750 h 793750"/>
                        <a:gd name="connsiteX5" fmla="*/ 0 w 2622550"/>
                        <a:gd name="connsiteY5" fmla="*/ 527050 h 793750"/>
                        <a:gd name="connsiteX6" fmla="*/ 2063750 w 2622550"/>
                        <a:gd name="connsiteY6" fmla="*/ 520700 h 793750"/>
                        <a:gd name="connsiteX7" fmla="*/ 2260600 w 2622550"/>
                        <a:gd name="connsiteY7" fmla="*/ 266700 h 793750"/>
                        <a:gd name="connsiteX8" fmla="*/ 2082800 w 2622550"/>
                        <a:gd name="connsiteY8" fmla="*/ 0 h 793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22550" h="793750">
                          <a:moveTo>
                            <a:pt x="2082800" y="0"/>
                          </a:moveTo>
                          <a:lnTo>
                            <a:pt x="2393950" y="0"/>
                          </a:lnTo>
                          <a:lnTo>
                            <a:pt x="2622550" y="254000"/>
                          </a:lnTo>
                          <a:lnTo>
                            <a:pt x="2203450" y="781050"/>
                          </a:lnTo>
                          <a:lnTo>
                            <a:pt x="165100" y="793750"/>
                          </a:lnTo>
                          <a:lnTo>
                            <a:pt x="0" y="527050"/>
                          </a:lnTo>
                          <a:lnTo>
                            <a:pt x="2063750" y="520700"/>
                          </a:lnTo>
                          <a:lnTo>
                            <a:pt x="2260600" y="266700"/>
                          </a:lnTo>
                          <a:lnTo>
                            <a:pt x="2082800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961FF2B5-204E-43A9-ABF4-87D4F648F5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1333" y="3825875"/>
                      <a:ext cx="914400" cy="1625600"/>
                      <a:chOff x="931333" y="4097867"/>
                      <a:chExt cx="914400" cy="1625600"/>
                    </a:xfrm>
                  </p:grpSpPr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E15E4515-29A1-4BD4-A2E9-B436B1010615}"/>
                          </a:ext>
                        </a:extLst>
                      </p:cNvPr>
                      <p:cNvCxnSpPr>
                        <a:cxnSpLocks/>
                        <a:endCxn id="62" idx="0"/>
                      </p:cNvCxnSpPr>
                      <p:nvPr/>
                    </p:nvCxnSpPr>
                    <p:spPr>
                      <a:xfrm>
                        <a:off x="1388533" y="4097867"/>
                        <a:ext cx="0" cy="711200"/>
                      </a:xfrm>
                      <a:prstGeom prst="line">
                        <a:avLst/>
                      </a:prstGeom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" name="Oval 61">
                        <a:extLst>
                          <a:ext uri="{FF2B5EF4-FFF2-40B4-BE49-F238E27FC236}">
                            <a16:creationId xmlns:a16="http://schemas.microsoft.com/office/drawing/2014/main" id="{F65769FA-3436-4CF9-A19D-C4E4E9FAF3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333" y="4809067"/>
                        <a:ext cx="914400" cy="914400"/>
                      </a:xfrm>
                      <a:prstGeom prst="ellipse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66DFCB91-723B-4A63-9850-012142A2F5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81236" y="3825875"/>
                      <a:ext cx="914400" cy="1625600"/>
                      <a:chOff x="931333" y="4097867"/>
                      <a:chExt cx="914400" cy="1625600"/>
                    </a:xfrm>
                  </p:grpSpPr>
                  <p:cxnSp>
                    <p:nvCxnSpPr>
                      <p:cNvPr id="59" name="Straight Connector 58">
                        <a:extLst>
                          <a:ext uri="{FF2B5EF4-FFF2-40B4-BE49-F238E27FC236}">
                            <a16:creationId xmlns:a16="http://schemas.microsoft.com/office/drawing/2014/main" id="{5F0EE899-ABF8-4689-B3D6-28A77CF9F414}"/>
                          </a:ext>
                        </a:extLst>
                      </p:cNvPr>
                      <p:cNvCxnSpPr>
                        <a:cxnSpLocks/>
                        <a:endCxn id="60" idx="0"/>
                      </p:cNvCxnSpPr>
                      <p:nvPr/>
                    </p:nvCxnSpPr>
                    <p:spPr>
                      <a:xfrm>
                        <a:off x="1388533" y="4097867"/>
                        <a:ext cx="0" cy="711200"/>
                      </a:xfrm>
                      <a:prstGeom prst="line">
                        <a:avLst/>
                      </a:prstGeom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FEFF69C1-7EF4-4185-A7D0-AFBD14A0DF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333" y="4809067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2"/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68A23662-28CC-400F-A478-98AEF666B6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133493" y="3825875"/>
                      <a:ext cx="914400" cy="1625600"/>
                      <a:chOff x="931333" y="4097867"/>
                      <a:chExt cx="914400" cy="1625600"/>
                    </a:xfrm>
                  </p:grpSpPr>
                  <p:cxnSp>
                    <p:nvCxnSpPr>
                      <p:cNvPr id="57" name="Straight Connector 56">
                        <a:extLst>
                          <a:ext uri="{FF2B5EF4-FFF2-40B4-BE49-F238E27FC236}">
                            <a16:creationId xmlns:a16="http://schemas.microsoft.com/office/drawing/2014/main" id="{6A060C42-9020-4EAC-9A47-AA26416C7D0E}"/>
                          </a:ext>
                        </a:extLst>
                      </p:cNvPr>
                      <p:cNvCxnSpPr>
                        <a:cxnSpLocks/>
                        <a:endCxn id="58" idx="0"/>
                      </p:cNvCxnSpPr>
                      <p:nvPr/>
                    </p:nvCxnSpPr>
                    <p:spPr>
                      <a:xfrm>
                        <a:off x="1388533" y="4097867"/>
                        <a:ext cx="0" cy="711200"/>
                      </a:xfrm>
                      <a:prstGeom prst="line">
                        <a:avLst/>
                      </a:prstGeom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Oval 57">
                        <a:extLst>
                          <a:ext uri="{FF2B5EF4-FFF2-40B4-BE49-F238E27FC236}">
                            <a16:creationId xmlns:a16="http://schemas.microsoft.com/office/drawing/2014/main" id="{4C45D3D2-65F2-408D-ADA4-3F0E2837C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333" y="4809067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accent4"/>
                        </a:solidFill>
                      </a:ln>
                      <a:effectLst>
                        <a:outerShdw blurRad="50800" dist="508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EC21637F-C630-413B-8D78-3E6D9E6D79A0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3153065" y="1406525"/>
                      <a:ext cx="914400" cy="1625600"/>
                      <a:chOff x="931333" y="4097867"/>
                      <a:chExt cx="914400" cy="1625600"/>
                    </a:xfrm>
                  </p:grpSpPr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5C843F1D-4DE9-4734-A57D-CA729AF40755}"/>
                          </a:ext>
                        </a:extLst>
                      </p:cNvPr>
                      <p:cNvCxnSpPr>
                        <a:cxnSpLocks/>
                        <a:endCxn id="56" idx="0"/>
                      </p:cNvCxnSpPr>
                      <p:nvPr/>
                    </p:nvCxnSpPr>
                    <p:spPr>
                      <a:xfrm>
                        <a:off x="1388533" y="4097867"/>
                        <a:ext cx="0" cy="711200"/>
                      </a:xfrm>
                      <a:prstGeom prst="line">
                        <a:avLst/>
                      </a:prstGeom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4435984C-9F47-48E0-8B1F-CDF95C8234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333" y="4809067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accent5"/>
                        </a:solidFill>
                      </a:ln>
                      <a:effectLst>
                        <a:outerShdw blurRad="50800" dist="508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64617BBD-D063-4ED8-B1A0-D76AACCF236D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7667337" y="1406525"/>
                      <a:ext cx="914400" cy="1625600"/>
                      <a:chOff x="931333" y="4097867"/>
                      <a:chExt cx="914400" cy="1625600"/>
                    </a:xfrm>
                  </p:grpSpPr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53927ED1-5678-4EE6-A671-0ADBF3381F88}"/>
                          </a:ext>
                        </a:extLst>
                      </p:cNvPr>
                      <p:cNvCxnSpPr>
                        <a:cxnSpLocks/>
                        <a:endCxn id="54" idx="0"/>
                      </p:cNvCxnSpPr>
                      <p:nvPr/>
                    </p:nvCxnSpPr>
                    <p:spPr>
                      <a:xfrm>
                        <a:off x="1388533" y="4097867"/>
                        <a:ext cx="0" cy="711200"/>
                      </a:xfrm>
                      <a:prstGeom prst="line">
                        <a:avLst/>
                      </a:prstGeom>
                      <a:ln w="28575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584D45B9-AA2C-4DC2-B575-682DFBCEA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333" y="4809067"/>
                        <a:ext cx="914400" cy="9144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accent3"/>
                        </a:solidFill>
                      </a:ln>
                      <a:effectLst>
                        <a:outerShdw blurRad="50800" dist="508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0621628C-CF5D-4A67-B137-EF286582BFBA}"/>
                      </a:ext>
                    </a:extLst>
                  </p:cNvPr>
                  <p:cNvSpPr txBox="1"/>
                  <p:nvPr/>
                </p:nvSpPr>
                <p:spPr>
                  <a:xfrm>
                    <a:off x="5073454" y="2784883"/>
                    <a:ext cx="17562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Georgia Pro Cond" panose="02040506050405020303" pitchFamily="18" charset="0"/>
                      </a:rPr>
                      <a:t>1998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A072D2E-724D-4E33-9F38-5E03EE6A38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23718" y="3375707"/>
                    <a:ext cx="17562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Georgia Pro Cond" panose="02040506050405020303" pitchFamily="18" charset="0"/>
                      </a:rPr>
                      <a:t>1997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BCA5245-8075-4F29-8A1E-AC79523AA043}"/>
                      </a:ext>
                    </a:extLst>
                  </p:cNvPr>
                  <p:cNvSpPr txBox="1"/>
                  <p:nvPr/>
                </p:nvSpPr>
                <p:spPr>
                  <a:xfrm>
                    <a:off x="8867169" y="3175433"/>
                    <a:ext cx="256359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Georgia Pro Cond" panose="02040506050405020303" pitchFamily="18" charset="0"/>
                      </a:rPr>
                      <a:t>2009-2015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68C514FF-424D-42E9-ACD5-17001F151961}"/>
                      </a:ext>
                    </a:extLst>
                  </p:cNvPr>
                  <p:cNvSpPr txBox="1"/>
                  <p:nvPr/>
                </p:nvSpPr>
                <p:spPr>
                  <a:xfrm>
                    <a:off x="157824" y="2899990"/>
                    <a:ext cx="17562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Georgia Pro Cond" panose="02040506050405020303" pitchFamily="18" charset="0"/>
                      </a:rPr>
                      <a:t>1991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0790DB8-59EA-4E38-B6ED-103D94C125BB}"/>
                      </a:ext>
                    </a:extLst>
                  </p:cNvPr>
                  <p:cNvSpPr txBox="1"/>
                  <p:nvPr/>
                </p:nvSpPr>
                <p:spPr>
                  <a:xfrm>
                    <a:off x="7300573" y="3429000"/>
                    <a:ext cx="17562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Georgia Pro Cond" panose="02040506050405020303" pitchFamily="18" charset="0"/>
                      </a:rPr>
                      <a:t>2010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74881B9-3ADA-4313-8352-298E1F81C9E4}"/>
                      </a:ext>
                    </a:extLst>
                  </p:cNvPr>
                  <p:cNvSpPr txBox="1"/>
                  <p:nvPr/>
                </p:nvSpPr>
                <p:spPr>
                  <a:xfrm>
                    <a:off x="4674819" y="1031734"/>
                    <a:ext cx="224221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:r>
                      <a:rPr lang="en-US" sz="1600" b="1" dirty="0">
                        <a:latin typeface="Garamond" panose="02020404030301010803" pitchFamily="18" charset="0"/>
                      </a:rPr>
                      <a:t>RIDEP (Rice Irrigation Development Project)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990C392-FC38-4DC9-8FF6-3A7D1E616015}"/>
                      </a:ext>
                    </a:extLst>
                  </p:cNvPr>
                  <p:cNvSpPr txBox="1"/>
                  <p:nvPr/>
                </p:nvSpPr>
                <p:spPr>
                  <a:xfrm>
                    <a:off x="2278623" y="3913667"/>
                    <a:ext cx="288520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:r>
                      <a:rPr lang="en-US" sz="1600" b="1" dirty="0">
                        <a:latin typeface="Garamond" panose="02020404030301010803" pitchFamily="18" charset="0"/>
                      </a:rPr>
                      <a:t>LADEP (Lowland Agricultural Development Project )  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F41372F3-73C6-4B50-9E42-0B15222A1E86}"/>
                      </a:ext>
                    </a:extLst>
                  </p:cNvPr>
                  <p:cNvSpPr txBox="1"/>
                  <p:nvPr/>
                </p:nvSpPr>
                <p:spPr>
                  <a:xfrm>
                    <a:off x="9227977" y="1376897"/>
                    <a:ext cx="2052747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:r>
                      <a:rPr lang="en-US" sz="1600" b="1" dirty="0">
                        <a:latin typeface="Garamond" panose="02020404030301010803" pitchFamily="18" charset="0"/>
                      </a:rPr>
                      <a:t>Agriculture and Natural Resource Policy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107DDE3-AB7D-40A7-B0A0-AB145175D2E3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8" y="1270959"/>
                    <a:ext cx="2380576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:r>
                      <a:rPr lang="en-US" sz="1600" b="1" dirty="0">
                        <a:latin typeface="Garamond" panose="02020404030301010803" pitchFamily="18" charset="0"/>
                      </a:rPr>
                      <a:t>SSWC (Small Scale Water Control Project)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CC5670EE-F0DE-4288-AEE1-564A98727CA4}"/>
                      </a:ext>
                    </a:extLst>
                  </p:cNvPr>
                  <p:cNvSpPr txBox="1"/>
                  <p:nvPr/>
                </p:nvSpPr>
                <p:spPr>
                  <a:xfrm>
                    <a:off x="7132665" y="4055092"/>
                    <a:ext cx="229273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:r>
                      <a:rPr lang="en-US" sz="1600" b="1" dirty="0">
                        <a:latin typeface="Garamond" panose="02020404030301010803" pitchFamily="18" charset="0"/>
                      </a:rPr>
                      <a:t>National Agricultural Development-Horizon   </a:t>
                    </a:r>
                  </a:p>
                </p:txBody>
              </p:sp>
            </p:grpSp>
            <p:pic>
              <p:nvPicPr>
                <p:cNvPr id="27" name="Graphic 26" descr="Bar graph with upward trend">
                  <a:extLst>
                    <a:ext uri="{FF2B5EF4-FFF2-40B4-BE49-F238E27FC236}">
                      <a16:creationId xmlns:a16="http://schemas.microsoft.com/office/drawing/2014/main" id="{A2719FAD-F2BA-46AF-BE48-F06FA714A1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9774" y="4785613"/>
                  <a:ext cx="417324" cy="417324"/>
                </a:xfrm>
                <a:prstGeom prst="rect">
                  <a:avLst/>
                </a:prstGeom>
              </p:spPr>
            </p:pic>
            <p:pic>
              <p:nvPicPr>
                <p:cNvPr id="28" name="Graphic 27" descr="Bullseye">
                  <a:extLst>
                    <a:ext uri="{FF2B5EF4-FFF2-40B4-BE49-F238E27FC236}">
                      <a16:creationId xmlns:a16="http://schemas.microsoft.com/office/drawing/2014/main" id="{D2A1823A-1C79-453C-A254-D143311DB7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0450" y="1623910"/>
                  <a:ext cx="479630" cy="479630"/>
                </a:xfrm>
                <a:prstGeom prst="rect">
                  <a:avLst/>
                </a:prstGeom>
              </p:spPr>
            </p:pic>
            <p:pic>
              <p:nvPicPr>
                <p:cNvPr id="29" name="Graphic 28" descr="Briefcase">
                  <a:extLst>
                    <a:ext uri="{FF2B5EF4-FFF2-40B4-BE49-F238E27FC236}">
                      <a16:creationId xmlns:a16="http://schemas.microsoft.com/office/drawing/2014/main" id="{08AA622E-7726-430C-AB6B-CE450DF954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4143" y="4789885"/>
                  <a:ext cx="408780" cy="408780"/>
                </a:xfrm>
                <a:prstGeom prst="rect">
                  <a:avLst/>
                </a:prstGeom>
              </p:spPr>
            </p:pic>
            <p:pic>
              <p:nvPicPr>
                <p:cNvPr id="30" name="Graphic 29" descr="Trophy">
                  <a:extLst>
                    <a:ext uri="{FF2B5EF4-FFF2-40B4-BE49-F238E27FC236}">
                      <a16:creationId xmlns:a16="http://schemas.microsoft.com/office/drawing/2014/main" id="{21E81A2A-8FEE-41CA-9144-1FD527D2F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24701" y="4728283"/>
                  <a:ext cx="531985" cy="531985"/>
                </a:xfrm>
                <a:prstGeom prst="rect">
                  <a:avLst/>
                </a:prstGeom>
              </p:spPr>
            </p:pic>
            <p:pic>
              <p:nvPicPr>
                <p:cNvPr id="31" name="Graphic 30" descr="Money">
                  <a:extLst>
                    <a:ext uri="{FF2B5EF4-FFF2-40B4-BE49-F238E27FC236}">
                      <a16:creationId xmlns:a16="http://schemas.microsoft.com/office/drawing/2014/main" id="{DB5CAA87-8CBB-4779-8FE8-02817F97E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8545" y="1597733"/>
                  <a:ext cx="531985" cy="531985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803AF55-F7AE-4490-A0FD-ED3A4E45059D}"/>
                  </a:ext>
                </a:extLst>
              </p:cNvPr>
              <p:cNvGrpSpPr/>
              <p:nvPr/>
            </p:nvGrpSpPr>
            <p:grpSpPr>
              <a:xfrm>
                <a:off x="8373058" y="1349814"/>
                <a:ext cx="2232997" cy="2529510"/>
                <a:chOff x="9243152" y="1349814"/>
                <a:chExt cx="2331684" cy="2529510"/>
              </a:xfrm>
            </p:grpSpPr>
            <p:sp>
              <p:nvSpPr>
                <p:cNvPr id="21" name="Freeform: Shape 3">
                  <a:extLst>
                    <a:ext uri="{FF2B5EF4-FFF2-40B4-BE49-F238E27FC236}">
                      <a16:creationId xmlns:a16="http://schemas.microsoft.com/office/drawing/2014/main" id="{BD8FB713-D84A-4FFE-BB3B-8B3F3D364579}"/>
                    </a:ext>
                  </a:extLst>
                </p:cNvPr>
                <p:cNvSpPr/>
                <p:nvPr/>
              </p:nvSpPr>
              <p:spPr>
                <a:xfrm flipV="1">
                  <a:off x="9243152" y="3085574"/>
                  <a:ext cx="2331684" cy="793750"/>
                </a:xfrm>
                <a:custGeom>
                  <a:avLst/>
                  <a:gdLst>
                    <a:gd name="connsiteX0" fmla="*/ 2082800 w 2622550"/>
                    <a:gd name="connsiteY0" fmla="*/ 0 h 793750"/>
                    <a:gd name="connsiteX1" fmla="*/ 2393950 w 2622550"/>
                    <a:gd name="connsiteY1" fmla="*/ 0 h 793750"/>
                    <a:gd name="connsiteX2" fmla="*/ 2622550 w 2622550"/>
                    <a:gd name="connsiteY2" fmla="*/ 254000 h 793750"/>
                    <a:gd name="connsiteX3" fmla="*/ 2171700 w 2622550"/>
                    <a:gd name="connsiteY3" fmla="*/ 793750 h 793750"/>
                    <a:gd name="connsiteX4" fmla="*/ 165100 w 2622550"/>
                    <a:gd name="connsiteY4" fmla="*/ 793750 h 793750"/>
                    <a:gd name="connsiteX5" fmla="*/ 0 w 2622550"/>
                    <a:gd name="connsiteY5" fmla="*/ 527050 h 793750"/>
                    <a:gd name="connsiteX6" fmla="*/ 2089150 w 2622550"/>
                    <a:gd name="connsiteY6" fmla="*/ 527050 h 793750"/>
                    <a:gd name="connsiteX7" fmla="*/ 2260600 w 2622550"/>
                    <a:gd name="connsiteY7" fmla="*/ 266700 h 793750"/>
                    <a:gd name="connsiteX8" fmla="*/ 2082800 w 2622550"/>
                    <a:gd name="connsiteY8" fmla="*/ 0 h 793750"/>
                    <a:gd name="connsiteX0" fmla="*/ 2082800 w 2622550"/>
                    <a:gd name="connsiteY0" fmla="*/ 0 h 793750"/>
                    <a:gd name="connsiteX1" fmla="*/ 2393950 w 2622550"/>
                    <a:gd name="connsiteY1" fmla="*/ 0 h 793750"/>
                    <a:gd name="connsiteX2" fmla="*/ 2622550 w 2622550"/>
                    <a:gd name="connsiteY2" fmla="*/ 254000 h 793750"/>
                    <a:gd name="connsiteX3" fmla="*/ 2171700 w 2622550"/>
                    <a:gd name="connsiteY3" fmla="*/ 793750 h 793750"/>
                    <a:gd name="connsiteX4" fmla="*/ 165100 w 2622550"/>
                    <a:gd name="connsiteY4" fmla="*/ 793750 h 793750"/>
                    <a:gd name="connsiteX5" fmla="*/ 0 w 2622550"/>
                    <a:gd name="connsiteY5" fmla="*/ 527050 h 793750"/>
                    <a:gd name="connsiteX6" fmla="*/ 2063750 w 2622550"/>
                    <a:gd name="connsiteY6" fmla="*/ 520700 h 793750"/>
                    <a:gd name="connsiteX7" fmla="*/ 2260600 w 2622550"/>
                    <a:gd name="connsiteY7" fmla="*/ 266700 h 793750"/>
                    <a:gd name="connsiteX8" fmla="*/ 2082800 w 2622550"/>
                    <a:gd name="connsiteY8" fmla="*/ 0 h 793750"/>
                    <a:gd name="connsiteX0" fmla="*/ 2082800 w 2622550"/>
                    <a:gd name="connsiteY0" fmla="*/ 0 h 793750"/>
                    <a:gd name="connsiteX1" fmla="*/ 2393950 w 2622550"/>
                    <a:gd name="connsiteY1" fmla="*/ 0 h 793750"/>
                    <a:gd name="connsiteX2" fmla="*/ 2622550 w 2622550"/>
                    <a:gd name="connsiteY2" fmla="*/ 254000 h 793750"/>
                    <a:gd name="connsiteX3" fmla="*/ 2203450 w 2622550"/>
                    <a:gd name="connsiteY3" fmla="*/ 781050 h 793750"/>
                    <a:gd name="connsiteX4" fmla="*/ 165100 w 2622550"/>
                    <a:gd name="connsiteY4" fmla="*/ 793750 h 793750"/>
                    <a:gd name="connsiteX5" fmla="*/ 0 w 2622550"/>
                    <a:gd name="connsiteY5" fmla="*/ 527050 h 793750"/>
                    <a:gd name="connsiteX6" fmla="*/ 2063750 w 2622550"/>
                    <a:gd name="connsiteY6" fmla="*/ 520700 h 793750"/>
                    <a:gd name="connsiteX7" fmla="*/ 2260600 w 2622550"/>
                    <a:gd name="connsiteY7" fmla="*/ 266700 h 793750"/>
                    <a:gd name="connsiteX8" fmla="*/ 2082800 w 2622550"/>
                    <a:gd name="connsiteY8" fmla="*/ 0 h 793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2550" h="793750">
                      <a:moveTo>
                        <a:pt x="2082800" y="0"/>
                      </a:moveTo>
                      <a:lnTo>
                        <a:pt x="2393950" y="0"/>
                      </a:lnTo>
                      <a:lnTo>
                        <a:pt x="2622550" y="254000"/>
                      </a:lnTo>
                      <a:lnTo>
                        <a:pt x="2203450" y="781050"/>
                      </a:lnTo>
                      <a:lnTo>
                        <a:pt x="165100" y="793750"/>
                      </a:lnTo>
                      <a:lnTo>
                        <a:pt x="0" y="527050"/>
                      </a:lnTo>
                      <a:lnTo>
                        <a:pt x="2063750" y="520700"/>
                      </a:lnTo>
                      <a:lnTo>
                        <a:pt x="2260600" y="266700"/>
                      </a:lnTo>
                      <a:lnTo>
                        <a:pt x="20828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B46D654-9A0E-438D-AE85-B4D0A18015D6}"/>
                    </a:ext>
                  </a:extLst>
                </p:cNvPr>
                <p:cNvGrpSpPr/>
                <p:nvPr/>
              </p:nvGrpSpPr>
              <p:grpSpPr>
                <a:xfrm>
                  <a:off x="10031866" y="1349814"/>
                  <a:ext cx="754255" cy="914400"/>
                  <a:chOff x="10231992" y="4661128"/>
                  <a:chExt cx="754255" cy="914400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D5537951-B9CB-4987-A692-18947720B852}"/>
                      </a:ext>
                    </a:extLst>
                  </p:cNvPr>
                  <p:cNvSpPr/>
                  <p:nvPr/>
                </p:nvSpPr>
                <p:spPr>
                  <a:xfrm>
                    <a:off x="10231992" y="4661128"/>
                    <a:ext cx="754255" cy="9144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25" name="Graphic 75" descr="Bar graph with upward trend">
                    <a:extLst>
                      <a:ext uri="{FF2B5EF4-FFF2-40B4-BE49-F238E27FC236}">
                        <a16:creationId xmlns:a16="http://schemas.microsoft.com/office/drawing/2014/main" id="{D5843859-612E-42F9-A86A-8905263C04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53803" y="4940558"/>
                    <a:ext cx="344235" cy="417324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B61D27D-0970-4C28-A84C-95AF2BC6EA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66174" y="2335994"/>
                  <a:ext cx="0" cy="71120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180D7E5-536E-4696-B08C-E231F60C95C3}"/>
                  </a:ext>
                </a:extLst>
              </p:cNvPr>
              <p:cNvGrpSpPr/>
              <p:nvPr/>
            </p:nvGrpSpPr>
            <p:grpSpPr>
              <a:xfrm>
                <a:off x="10161233" y="3443823"/>
                <a:ext cx="2296590" cy="2263689"/>
                <a:chOff x="10161233" y="3443823"/>
                <a:chExt cx="2296590" cy="226368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B06901-5199-4AA8-9790-46287514571A}"/>
                    </a:ext>
                  </a:extLst>
                </p:cNvPr>
                <p:cNvGrpSpPr/>
                <p:nvPr/>
              </p:nvGrpSpPr>
              <p:grpSpPr>
                <a:xfrm>
                  <a:off x="10161233" y="3443823"/>
                  <a:ext cx="2296590" cy="2263689"/>
                  <a:chOff x="11061790" y="3418645"/>
                  <a:chExt cx="2622550" cy="2263689"/>
                </a:xfrm>
              </p:grpSpPr>
              <p:sp>
                <p:nvSpPr>
                  <p:cNvPr id="18" name="Freeform: Shape 7">
                    <a:extLst>
                      <a:ext uri="{FF2B5EF4-FFF2-40B4-BE49-F238E27FC236}">
                        <a16:creationId xmlns:a16="http://schemas.microsoft.com/office/drawing/2014/main" id="{E0980BBA-CEFA-49E6-9FF8-F61ACABD4A17}"/>
                      </a:ext>
                    </a:extLst>
                  </p:cNvPr>
                  <p:cNvSpPr/>
                  <p:nvPr/>
                </p:nvSpPr>
                <p:spPr>
                  <a:xfrm>
                    <a:off x="11061790" y="3418645"/>
                    <a:ext cx="2622550" cy="719418"/>
                  </a:xfrm>
                  <a:custGeom>
                    <a:avLst/>
                    <a:gdLst>
                      <a:gd name="connsiteX0" fmla="*/ 2082800 w 2622550"/>
                      <a:gd name="connsiteY0" fmla="*/ 0 h 793750"/>
                      <a:gd name="connsiteX1" fmla="*/ 2393950 w 2622550"/>
                      <a:gd name="connsiteY1" fmla="*/ 0 h 793750"/>
                      <a:gd name="connsiteX2" fmla="*/ 2622550 w 2622550"/>
                      <a:gd name="connsiteY2" fmla="*/ 254000 h 793750"/>
                      <a:gd name="connsiteX3" fmla="*/ 2171700 w 2622550"/>
                      <a:gd name="connsiteY3" fmla="*/ 793750 h 793750"/>
                      <a:gd name="connsiteX4" fmla="*/ 165100 w 2622550"/>
                      <a:gd name="connsiteY4" fmla="*/ 793750 h 793750"/>
                      <a:gd name="connsiteX5" fmla="*/ 0 w 2622550"/>
                      <a:gd name="connsiteY5" fmla="*/ 527050 h 793750"/>
                      <a:gd name="connsiteX6" fmla="*/ 2089150 w 2622550"/>
                      <a:gd name="connsiteY6" fmla="*/ 527050 h 793750"/>
                      <a:gd name="connsiteX7" fmla="*/ 2260600 w 2622550"/>
                      <a:gd name="connsiteY7" fmla="*/ 266700 h 793750"/>
                      <a:gd name="connsiteX8" fmla="*/ 2082800 w 2622550"/>
                      <a:gd name="connsiteY8" fmla="*/ 0 h 793750"/>
                      <a:gd name="connsiteX0" fmla="*/ 2082800 w 2622550"/>
                      <a:gd name="connsiteY0" fmla="*/ 0 h 793750"/>
                      <a:gd name="connsiteX1" fmla="*/ 2393950 w 2622550"/>
                      <a:gd name="connsiteY1" fmla="*/ 0 h 793750"/>
                      <a:gd name="connsiteX2" fmla="*/ 2622550 w 2622550"/>
                      <a:gd name="connsiteY2" fmla="*/ 254000 h 793750"/>
                      <a:gd name="connsiteX3" fmla="*/ 2171700 w 2622550"/>
                      <a:gd name="connsiteY3" fmla="*/ 793750 h 793750"/>
                      <a:gd name="connsiteX4" fmla="*/ 165100 w 2622550"/>
                      <a:gd name="connsiteY4" fmla="*/ 793750 h 793750"/>
                      <a:gd name="connsiteX5" fmla="*/ 0 w 2622550"/>
                      <a:gd name="connsiteY5" fmla="*/ 527050 h 793750"/>
                      <a:gd name="connsiteX6" fmla="*/ 2063750 w 2622550"/>
                      <a:gd name="connsiteY6" fmla="*/ 520700 h 793750"/>
                      <a:gd name="connsiteX7" fmla="*/ 2260600 w 2622550"/>
                      <a:gd name="connsiteY7" fmla="*/ 266700 h 793750"/>
                      <a:gd name="connsiteX8" fmla="*/ 2082800 w 2622550"/>
                      <a:gd name="connsiteY8" fmla="*/ 0 h 793750"/>
                      <a:gd name="connsiteX0" fmla="*/ 2082800 w 2622550"/>
                      <a:gd name="connsiteY0" fmla="*/ 0 h 793750"/>
                      <a:gd name="connsiteX1" fmla="*/ 2393950 w 2622550"/>
                      <a:gd name="connsiteY1" fmla="*/ 0 h 793750"/>
                      <a:gd name="connsiteX2" fmla="*/ 2622550 w 2622550"/>
                      <a:gd name="connsiteY2" fmla="*/ 254000 h 793750"/>
                      <a:gd name="connsiteX3" fmla="*/ 2203450 w 2622550"/>
                      <a:gd name="connsiteY3" fmla="*/ 781050 h 793750"/>
                      <a:gd name="connsiteX4" fmla="*/ 165100 w 2622550"/>
                      <a:gd name="connsiteY4" fmla="*/ 793750 h 793750"/>
                      <a:gd name="connsiteX5" fmla="*/ 0 w 2622550"/>
                      <a:gd name="connsiteY5" fmla="*/ 527050 h 793750"/>
                      <a:gd name="connsiteX6" fmla="*/ 2063750 w 2622550"/>
                      <a:gd name="connsiteY6" fmla="*/ 520700 h 793750"/>
                      <a:gd name="connsiteX7" fmla="*/ 2260600 w 2622550"/>
                      <a:gd name="connsiteY7" fmla="*/ 266700 h 793750"/>
                      <a:gd name="connsiteX8" fmla="*/ 2082800 w 2622550"/>
                      <a:gd name="connsiteY8" fmla="*/ 0 h 793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2550" h="793750">
                        <a:moveTo>
                          <a:pt x="2082800" y="0"/>
                        </a:moveTo>
                        <a:lnTo>
                          <a:pt x="2393950" y="0"/>
                        </a:lnTo>
                        <a:lnTo>
                          <a:pt x="2622550" y="254000"/>
                        </a:lnTo>
                        <a:lnTo>
                          <a:pt x="2203450" y="781050"/>
                        </a:lnTo>
                        <a:lnTo>
                          <a:pt x="165100" y="793750"/>
                        </a:lnTo>
                        <a:lnTo>
                          <a:pt x="0" y="527050"/>
                        </a:lnTo>
                        <a:lnTo>
                          <a:pt x="2063750" y="520700"/>
                        </a:lnTo>
                        <a:lnTo>
                          <a:pt x="2260600" y="266700"/>
                        </a:lnTo>
                        <a:lnTo>
                          <a:pt x="208280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5EA5FA0D-63EB-4366-BBFD-9CE4A5FDD2BE}"/>
                      </a:ext>
                    </a:extLst>
                  </p:cNvPr>
                  <p:cNvSpPr/>
                  <p:nvPr/>
                </p:nvSpPr>
                <p:spPr>
                  <a:xfrm flipV="1">
                    <a:off x="11814872" y="4767934"/>
                    <a:ext cx="754255" cy="9144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  <a:effectLst>
                    <a:outerShdw blurRad="50800" dist="508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0" name="Graphic 76" descr="Bullseye">
                    <a:extLst>
                      <a:ext uri="{FF2B5EF4-FFF2-40B4-BE49-F238E27FC236}">
                        <a16:creationId xmlns:a16="http://schemas.microsoft.com/office/drawing/2014/main" id="{CE31CE08-FD9F-4F76-90E0-481C2D9B35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74194" y="4985319"/>
                    <a:ext cx="395629" cy="47963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98318D31-2385-4BF9-BFD4-2FF854981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64148" y="4191356"/>
                  <a:ext cx="0" cy="71120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36FAB7-96EB-4D64-915C-1712DD558CB2}"/>
                  </a:ext>
                </a:extLst>
              </p:cNvPr>
              <p:cNvSpPr txBox="1"/>
              <p:nvPr/>
            </p:nvSpPr>
            <p:spPr>
              <a:xfrm>
                <a:off x="9887066" y="1732824"/>
                <a:ext cx="20379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600" b="1" dirty="0">
                    <a:latin typeface="Garamond" panose="02020404030301010803" pitchFamily="18" charset="0"/>
                  </a:rPr>
                  <a:t>Gambian National Agricultural Investment Plan (GNAIP)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0A9FF-53F3-49C1-810F-BC65CD243D8B}"/>
                  </a:ext>
                </a:extLst>
              </p:cNvPr>
              <p:cNvSpPr txBox="1"/>
              <p:nvPr/>
            </p:nvSpPr>
            <p:spPr>
              <a:xfrm>
                <a:off x="8667136" y="4044016"/>
                <a:ext cx="15388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600" b="1" dirty="0">
                    <a:latin typeface="Garamond" panose="02020404030301010803" pitchFamily="18" charset="0"/>
                  </a:rPr>
                  <a:t>Agriculture and Natural Resource Policy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D87B08-BCA2-4CF2-B0E8-1EFD8EF89E41}"/>
                </a:ext>
              </a:extLst>
            </p:cNvPr>
            <p:cNvSpPr/>
            <p:nvPr/>
          </p:nvSpPr>
          <p:spPr>
            <a:xfrm>
              <a:off x="10912903" y="4304555"/>
              <a:ext cx="11765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Garamond" panose="02020404030301010803" pitchFamily="18" charset="0"/>
                  <a:ea typeface="Calibri" panose="020F0502020204030204" pitchFamily="34" charset="0"/>
                </a:rPr>
                <a:t>Vision 2020</a:t>
              </a:r>
              <a:endParaRPr lang="en-US" sz="16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CB4BBD8-CABF-4ADA-92C7-C9474E979D5C}"/>
              </a:ext>
            </a:extLst>
          </p:cNvPr>
          <p:cNvSpPr/>
          <p:nvPr/>
        </p:nvSpPr>
        <p:spPr>
          <a:xfrm>
            <a:off x="8196991" y="3476311"/>
            <a:ext cx="1173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2011-2015</a:t>
            </a:r>
          </a:p>
        </p:txBody>
      </p:sp>
    </p:spTree>
    <p:extLst>
      <p:ext uri="{BB962C8B-B14F-4D97-AF65-F5344CB8AC3E}">
        <p14:creationId xmlns:p14="http://schemas.microsoft.com/office/powerpoint/2010/main" val="404298008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461</Words>
  <Application>Microsoft Office PowerPoint</Application>
  <PresentationFormat>A4 Paper (210x297 mm)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Georgia Pro Cond</vt:lpstr>
      <vt:lpstr>Times New Roman</vt:lpstr>
      <vt:lpstr>Verdana</vt:lpstr>
      <vt:lpstr>Wingdings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Enkhee</dc:creator>
  <cp:lastModifiedBy>KARAMO SAWANEH</cp:lastModifiedBy>
  <cp:revision>407</cp:revision>
  <cp:lastPrinted>2019-01-22T10:35:34Z</cp:lastPrinted>
  <dcterms:created xsi:type="dcterms:W3CDTF">2016-04-04T03:54:03Z</dcterms:created>
  <dcterms:modified xsi:type="dcterms:W3CDTF">2022-03-22T20:19:12Z</dcterms:modified>
</cp:coreProperties>
</file>